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2" r:id="rId7"/>
    <p:sldId id="261" r:id="rId8"/>
    <p:sldId id="260" r:id="rId9"/>
    <p:sldId id="259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DF16-71DD-4912-AA07-DA8A959DAC33}" type="datetimeFigureOut">
              <a:rPr lang="en-US" smtClean="0"/>
              <a:t>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8D06-C1E5-42D0-BAAD-0F69A94414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3.png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6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9.png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model for simulation of the Micro-Channel 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Valentin Ivanov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Muons, Inc.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06 January 2009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numu-050708a-web-128-cf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10287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determination of temporal resolution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" y="1676400"/>
            <a:ext cx="54768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914400" y="4038600"/>
            <a:ext cx="3062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apparatus function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tp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22013" y="4495800"/>
          <a:ext cx="4854787" cy="581025"/>
        </p:xfrm>
        <a:graphic>
          <a:graphicData uri="http://schemas.openxmlformats.org/presentationml/2006/ole">
            <p:oleObj spid="_x0000_s23566" r:id="rId4" imgW="3581400" imgH="431800" progId="Equation.DSMT4">
              <p:embed/>
            </p:oleObj>
          </a:graphicData>
        </a:graphic>
      </p:graphicFrame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493520"/>
            <a:ext cx="3600450" cy="264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105400" y="41910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the definition of physical temporal </a:t>
            </a:r>
            <a:r>
              <a:rPr lang="en-US" dirty="0" smtClean="0"/>
              <a:t>resolution R</a:t>
            </a:r>
            <a:endParaRPr lang="en-US" dirty="0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3124200" y="5715000"/>
          <a:ext cx="5891107" cy="533400"/>
        </p:xfrm>
        <a:graphic>
          <a:graphicData uri="http://schemas.openxmlformats.org/presentationml/2006/ole">
            <p:oleObj spid="_x0000_s23569" r:id="rId6" imgW="47371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The numerical model for simulation of secondary emission cascades in the micro channel plates (MCP) was implemented;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numerical technique for evaluation of the image quality was developed;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The Fortran version of the simulation code was tested, and the results of numerical modeling have good agreement with experimental data;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Further works assume to improve the code by adding the components for time-resolution calculations in order to simulate the properties of large-area photo-detectors of picosecond resolution.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optical system with the </a:t>
            </a:r>
            <a:br>
              <a:rPr lang="en-US" dirty="0" smtClean="0"/>
            </a:br>
            <a:r>
              <a:rPr lang="en-US" dirty="0" smtClean="0"/>
              <a:t>micro channel 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1"/>
            <a:ext cx="42672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Schematic </a:t>
            </a:r>
            <a:r>
              <a:rPr lang="en-US" sz="1800" dirty="0" smtClean="0"/>
              <a:t>model </a:t>
            </a:r>
            <a:r>
              <a:rPr lang="en-US" sz="1800" dirty="0"/>
              <a:t>of the 3</a:t>
            </a:r>
            <a:r>
              <a:rPr lang="en-US" sz="1800" baseline="30000" dirty="0"/>
              <a:t>rd</a:t>
            </a:r>
            <a:r>
              <a:rPr lang="en-US" sz="1800" dirty="0"/>
              <a:t>-generation EOS</a:t>
            </a:r>
          </a:p>
        </p:txBody>
      </p:sp>
      <p:pic>
        <p:nvPicPr>
          <p:cNvPr id="1026" name="Picture 2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57400"/>
            <a:ext cx="4772439" cy="25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89101"/>
            <a:ext cx="3771900" cy="258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77138" y="5421868"/>
            <a:ext cx="3004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gap “ion-barrier film-MCP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733800"/>
            <a:ext cx="2971800" cy="7620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Coordinate </a:t>
            </a:r>
            <a:r>
              <a:rPr lang="en-US" dirty="0"/>
              <a:t>system is used </a:t>
            </a:r>
            <a:r>
              <a:rPr lang="en-US" dirty="0" smtClean="0"/>
              <a:t>for 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 micro </a:t>
            </a:r>
            <a:r>
              <a:rPr lang="en-US" dirty="0"/>
              <a:t>channel area</a:t>
            </a:r>
          </a:p>
        </p:txBody>
      </p:sp>
      <p:pic>
        <p:nvPicPr>
          <p:cNvPr id="2050" name="Picture 2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066800"/>
            <a:ext cx="3448050" cy="295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990601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elementary current coming to the channel surface is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62400" y="1371600"/>
          <a:ext cx="4419600" cy="304800"/>
        </p:xfrm>
        <a:graphic>
          <a:graphicData uri="http://schemas.openxmlformats.org/presentationml/2006/ole">
            <p:oleObj spid="_x0000_s2051" r:id="rId4" imgW="3314700" imgH="228600" progId="Equation.DSMT4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6553200" y="1752600"/>
          <a:ext cx="1381125" cy="228600"/>
        </p:xfrm>
        <a:graphic>
          <a:graphicData uri="http://schemas.openxmlformats.org/presentationml/2006/ole">
            <p:oleObj spid="_x0000_s2059" r:id="rId5" imgW="1384300" imgH="22860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486400" y="2743200"/>
          <a:ext cx="1762125" cy="428625"/>
        </p:xfrm>
        <a:graphic>
          <a:graphicData uri="http://schemas.openxmlformats.org/presentationml/2006/ole">
            <p:oleObj spid="_x0000_s2058" r:id="rId6" imgW="1765300" imgH="43180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19800" y="3148148"/>
          <a:ext cx="1600200" cy="495300"/>
        </p:xfrm>
        <a:graphic>
          <a:graphicData uri="http://schemas.openxmlformats.org/presentationml/2006/ole">
            <p:oleObj spid="_x0000_s2057" r:id="rId7" imgW="1600200" imgH="49530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8382000" y="3581400"/>
          <a:ext cx="676275" cy="228600"/>
        </p:xfrm>
        <a:graphic>
          <a:graphicData uri="http://schemas.openxmlformats.org/presentationml/2006/ole">
            <p:oleObj spid="_x0000_s2056" r:id="rId8" imgW="672808" imgH="228501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7569926" y="3925389"/>
          <a:ext cx="542925" cy="219075"/>
        </p:xfrm>
        <a:graphic>
          <a:graphicData uri="http://schemas.openxmlformats.org/presentationml/2006/ole">
            <p:oleObj spid="_x0000_s2055" r:id="rId9" imgW="545626" imgH="215713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114800" y="4495800"/>
          <a:ext cx="3390900" cy="228600"/>
        </p:xfrm>
        <a:graphic>
          <a:graphicData uri="http://schemas.openxmlformats.org/presentationml/2006/ole">
            <p:oleObj spid="_x0000_s2054" r:id="rId10" imgW="3390900" imgH="2286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086475" y="4876800"/>
          <a:ext cx="2981325" cy="495300"/>
        </p:xfrm>
        <a:graphic>
          <a:graphicData uri="http://schemas.openxmlformats.org/presentationml/2006/ole">
            <p:oleObj spid="_x0000_s2053" r:id="rId11" imgW="2984500" imgH="495300" progId="Equation.DSMT4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581400" y="16764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current per unit length of the channel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581400" y="1905000"/>
            <a:ext cx="428835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creates the secondary particles emitted by the channel wall.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surface part subjected to the bombarding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by the primary electrons is the 1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cascade of amplification,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which is characterized by the current distribution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657600" y="31242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and by the amplification ratio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81400" y="3429000"/>
            <a:ext cx="497604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correlation between the film current and the 1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cascade current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581400" y="3886200"/>
            <a:ext cx="403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and the current coming to the surface of 2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cascade is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581400" y="41910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The elementary current before the 2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cascade is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52400" y="4572000"/>
            <a:ext cx="67818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current-distribution function on the surface before the 2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cascade is described by a formula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04800" y="5257800"/>
            <a:ext cx="518282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but the current-distribution function on the surface after the 2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cascade is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5514975" y="5410200"/>
          <a:ext cx="1419225" cy="228600"/>
        </p:xfrm>
        <a:graphic>
          <a:graphicData uri="http://schemas.openxmlformats.org/presentationml/2006/ole">
            <p:oleObj spid="_x0000_s2068" r:id="rId12" imgW="1422400" imgH="228600" progId="Equation.DSMT4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228600" y="5791201"/>
            <a:ext cx="396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As the result we obtain the recurrent correlations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4267200" y="5791200"/>
          <a:ext cx="1038225" cy="228600"/>
        </p:xfrm>
        <a:graphic>
          <a:graphicData uri="http://schemas.openxmlformats.org/presentationml/2006/ole">
            <p:oleObj spid="_x0000_s2070" r:id="rId13" imgW="1040948" imgH="228501" progId="Equation.DSMT4">
              <p:embed/>
            </p:oleObj>
          </a:graphicData>
        </a:graphic>
      </p:graphicFrame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4191000" y="6019800"/>
          <a:ext cx="4429125" cy="276225"/>
        </p:xfrm>
        <a:graphic>
          <a:graphicData uri="http://schemas.openxmlformats.org/presentationml/2006/ole">
            <p:oleObj spid="_x0000_s2074" r:id="rId14" imgW="4432300" imgH="279400" progId="Equation.DSMT4">
              <p:embed/>
            </p:oleObj>
          </a:graphicData>
        </a:graphic>
      </p:graphicFrame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4162425" y="6400800"/>
          <a:ext cx="4676775" cy="276225"/>
        </p:xfrm>
        <a:graphic>
          <a:graphicData uri="http://schemas.openxmlformats.org/presentationml/2006/ole">
            <p:oleObj spid="_x0000_s2076" r:id="rId15" imgW="4673600" imgH="279400" progId="Equation.DSMT4">
              <p:embed/>
            </p:oleObj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1295400" y="6172200"/>
          <a:ext cx="2295525" cy="428625"/>
        </p:xfrm>
        <a:graphic>
          <a:graphicData uri="http://schemas.openxmlformats.org/presentationml/2006/ole">
            <p:oleObj spid="_x0000_s2078" r:id="rId16" imgW="22987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Analytical representation for the particle trajectories, angular/energy distributions and secondary emission</a:t>
            </a:r>
            <a:endParaRPr lang="en-US" dirty="0"/>
          </a:p>
        </p:txBody>
      </p:sp>
      <p:pic>
        <p:nvPicPr>
          <p:cNvPr id="21506" name="Picture 2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297" y="1905000"/>
            <a:ext cx="42012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4611469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current-density distribution from the elementary ring emitter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191000" y="2009775"/>
            <a:ext cx="419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particle trajectory in the uniform field is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038600" y="2543175"/>
          <a:ext cx="5034708" cy="914400"/>
        </p:xfrm>
        <a:graphic>
          <a:graphicData uri="http://schemas.openxmlformats.org/presentationml/2006/ole">
            <p:oleObj spid="_x0000_s21510" r:id="rId4" imgW="4356100" imgH="78740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4267200" y="35337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Distribution </a:t>
            </a:r>
            <a:r>
              <a:rPr lang="en-US" dirty="0"/>
              <a:t>functions for the initial angles and energy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5867400" y="3838575"/>
          <a:ext cx="1019175" cy="390525"/>
        </p:xfrm>
        <a:graphic>
          <a:graphicData uri="http://schemas.openxmlformats.org/presentationml/2006/ole">
            <p:oleObj spid="_x0000_s21512" r:id="rId5" imgW="1016000" imgH="393700" progId="Equation.DSMT4">
              <p:embed/>
            </p:oleObj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7239000" y="3914775"/>
          <a:ext cx="1343025" cy="228600"/>
        </p:xfrm>
        <a:graphic>
          <a:graphicData uri="http://schemas.openxmlformats.org/presentationml/2006/ole">
            <p:oleObj spid="_x0000_s21514" r:id="rId6" imgW="1346200" imgH="228600" progId="Equation.DSMT4">
              <p:embed/>
            </p:oleObj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886325" y="4295775"/>
          <a:ext cx="2124075" cy="676275"/>
        </p:xfrm>
        <a:graphic>
          <a:graphicData uri="http://schemas.openxmlformats.org/presentationml/2006/ole">
            <p:oleObj spid="_x0000_s21516" r:id="rId7" imgW="2120900" imgH="673100" progId="Equation.DSMT4">
              <p:embed/>
            </p:oleObj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7239000" y="4371975"/>
          <a:ext cx="942975" cy="428625"/>
        </p:xfrm>
        <a:graphic>
          <a:graphicData uri="http://schemas.openxmlformats.org/presentationml/2006/ole">
            <p:oleObj spid="_x0000_s21518" r:id="rId8" imgW="939392" imgH="431613" progId="Equation.DSMT4">
              <p:embed/>
            </p:oleObj>
          </a:graphicData>
        </a:graphic>
      </p:graphicFrame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191000" y="4905375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Guest’s formula for true secondary electrons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4419600" y="5210175"/>
          <a:ext cx="4124325" cy="523875"/>
        </p:xfrm>
        <a:graphic>
          <a:graphicData uri="http://schemas.openxmlformats.org/presentationml/2006/ole">
            <p:oleObj spid="_x0000_s21520" r:id="rId9" imgW="4127500" imgH="520700" progId="Equation.DSMT4">
              <p:embed/>
            </p:oleObj>
          </a:graphicData>
        </a:graphic>
      </p:graphicFrame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4419600" y="5819775"/>
          <a:ext cx="600075" cy="200025"/>
        </p:xfrm>
        <a:graphic>
          <a:graphicData uri="http://schemas.openxmlformats.org/presentationml/2006/ole">
            <p:oleObj spid="_x0000_s21523" r:id="rId10" imgW="596641" imgH="203112" progId="Equation.DSMT4">
              <p:embed/>
            </p:oleObj>
          </a:graphicData>
        </a:graphic>
      </p:graphicFrame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6172200" y="5895975"/>
          <a:ext cx="1876425" cy="504825"/>
        </p:xfrm>
        <a:graphic>
          <a:graphicData uri="http://schemas.openxmlformats.org/presentationml/2006/ole">
            <p:oleObj spid="_x0000_s21525" r:id="rId11" imgW="1879600" imgH="508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of numerical modeling</a:t>
            </a:r>
            <a:endParaRPr lang="en-US" dirty="0"/>
          </a:p>
        </p:txBody>
      </p:sp>
      <p:pic>
        <p:nvPicPr>
          <p:cNvPr id="22530" name="Picture 2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00200"/>
            <a:ext cx="42481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Current-density modulation by the micro-</a:t>
            </a:r>
            <a:r>
              <a:rPr lang="en-US" dirty="0" err="1"/>
              <a:t>channell</a:t>
            </a:r>
            <a:r>
              <a:rPr lang="en-US" dirty="0"/>
              <a:t> walls for a sinusoidal </a:t>
            </a:r>
            <a:r>
              <a:rPr lang="en-US" dirty="0" err="1"/>
              <a:t>mira</a:t>
            </a:r>
            <a:endParaRPr 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28600" y="5029200"/>
          <a:ext cx="4029075" cy="942975"/>
        </p:xfrm>
        <a:graphic>
          <a:graphicData uri="http://schemas.openxmlformats.org/presentationml/2006/ole">
            <p:oleObj spid="_x0000_s22531" r:id="rId4" imgW="4025900" imgH="939800" progId="Equation.DSMT4">
              <p:embed/>
            </p:oleObj>
          </a:graphicData>
        </a:graphic>
      </p:graphicFrame>
      <p:pic>
        <p:nvPicPr>
          <p:cNvPr id="7" name="Picture 2" descr="Fig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86275" y="1857375"/>
            <a:ext cx="45053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495800" y="445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Transfer function for the channel wall from the unit current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emission current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5638800"/>
            <a:ext cx="4419600" cy="838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Total distribution of secondary emission over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channel wall for all cascades</a:t>
            </a:r>
          </a:p>
        </p:txBody>
      </p:sp>
      <p:pic>
        <p:nvPicPr>
          <p:cNvPr id="19458" name="Picture 2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2355" y="2209800"/>
            <a:ext cx="471447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180850"/>
            <a:ext cx="4114800" cy="32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5602069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Secondary-emission distribution for the individual cascades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Amplification factor and the </a:t>
            </a:r>
            <a:br>
              <a:rPr lang="en-US" dirty="0" smtClean="0"/>
            </a:br>
            <a:r>
              <a:rPr lang="en-US" dirty="0" smtClean="0"/>
              <a:t>current density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5000"/>
            <a:ext cx="5181600" cy="762000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Dependence of the amplification factor vs. the gauge factor</a:t>
            </a:r>
          </a:p>
          <a:p>
            <a:pPr lvl="0"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for the constant voltage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dirty="0"/>
          </a:p>
        </p:txBody>
      </p:sp>
      <p:pic>
        <p:nvPicPr>
          <p:cNvPr id="5123" name="Picture 3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1215" y="2095500"/>
            <a:ext cx="285698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67400" y="5638800"/>
            <a:ext cx="284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Current-density distribution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end of MCP</a:t>
            </a:r>
          </a:p>
        </p:txBody>
      </p:sp>
      <p:pic>
        <p:nvPicPr>
          <p:cNvPr id="5124" name="Picture 4" descr="Fi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390775"/>
            <a:ext cx="52482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667001" y="5910550"/>
          <a:ext cx="1219199" cy="337850"/>
        </p:xfrm>
        <a:graphic>
          <a:graphicData uri="http://schemas.openxmlformats.org/presentationml/2006/ole">
            <p:oleObj spid="_x0000_s5128" r:id="rId5" imgW="787058" imgH="215806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images for the point- and line sources</a:t>
            </a:r>
            <a:endParaRPr lang="en-US" dirty="0"/>
          </a:p>
        </p:txBody>
      </p:sp>
      <p:pic>
        <p:nvPicPr>
          <p:cNvPr id="4100" name="Picture 4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366158"/>
            <a:ext cx="3886199" cy="360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14403" y="5345668"/>
            <a:ext cx="2543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Point-dispersion function</a:t>
            </a:r>
          </a:p>
        </p:txBody>
      </p:sp>
      <p:pic>
        <p:nvPicPr>
          <p:cNvPr id="4101" name="Picture 5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196164"/>
            <a:ext cx="3962400" cy="284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486400" y="5334000"/>
            <a:ext cx="2445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Line-dispersion </a:t>
            </a:r>
            <a:r>
              <a:rPr lang="en-US" dirty="0"/>
              <a:t>function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Angular, energy distributions and </a:t>
            </a:r>
            <a:br>
              <a:rPr lang="en-US" dirty="0" smtClean="0"/>
            </a:br>
            <a:r>
              <a:rPr lang="en-US" dirty="0" smtClean="0"/>
              <a:t>the modulation transfer function</a:t>
            </a:r>
            <a:endParaRPr lang="en-US" dirty="0"/>
          </a:p>
        </p:txBody>
      </p:sp>
      <p:pic>
        <p:nvPicPr>
          <p:cNvPr id="3074" name="Picture 2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676400"/>
            <a:ext cx="3751500" cy="368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562600" y="5486400"/>
            <a:ext cx="358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MTF for the parts: 1 – </a:t>
            </a:r>
            <a:r>
              <a:rPr lang="en-US" dirty="0" err="1"/>
              <a:t>MCP+screen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2- </a:t>
            </a:r>
            <a:r>
              <a:rPr lang="en-US" dirty="0" err="1"/>
              <a:t>MCP+photocathode</a:t>
            </a:r>
            <a:r>
              <a:rPr lang="en-US" dirty="0"/>
              <a:t>, </a:t>
            </a:r>
          </a:p>
          <a:p>
            <a:r>
              <a:rPr lang="en-US" dirty="0"/>
              <a:t>3 – total MTF of the device</a:t>
            </a:r>
          </a:p>
        </p:txBody>
      </p:sp>
      <p:pic>
        <p:nvPicPr>
          <p:cNvPr id="3075" name="Picture 3" descr="Fi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447800"/>
            <a:ext cx="310366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00200" y="1828800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Energy </a:t>
            </a:r>
            <a:r>
              <a:rPr lang="en-US" dirty="0" smtClean="0"/>
              <a:t>distribution at </a:t>
            </a:r>
            <a:r>
              <a:rPr lang="en-US" dirty="0"/>
              <a:t>the MCP end.</a:t>
            </a:r>
          </a:p>
        </p:txBody>
      </p:sp>
      <p:pic>
        <p:nvPicPr>
          <p:cNvPr id="7" name="Picture 3" descr="Fi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021814"/>
            <a:ext cx="2971800" cy="251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828800" y="4611469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Angular distribution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electrons  at </a:t>
            </a:r>
            <a:r>
              <a:rPr lang="en-US" dirty="0"/>
              <a:t>the MCP 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440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Equation.DSMT4</vt:lpstr>
      <vt:lpstr>Numerical model for simulation of the Micro-Channel Plates</vt:lpstr>
      <vt:lpstr>Electron optical system with the  micro channel plate</vt:lpstr>
      <vt:lpstr>Basic correlations</vt:lpstr>
      <vt:lpstr>Analytical representation for the particle trajectories, angular/energy distributions and secondary emission</vt:lpstr>
      <vt:lpstr>The results of numerical modeling</vt:lpstr>
      <vt:lpstr>Secondary emission current distribution</vt:lpstr>
      <vt:lpstr>Amplification factor and the  current density distribution</vt:lpstr>
      <vt:lpstr>The images for the point- and line sources</vt:lpstr>
      <vt:lpstr>Angular, energy distributions and  the modulation transfer function</vt:lpstr>
      <vt:lpstr>On determination of temporal resolution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vivanov</dc:creator>
  <cp:lastModifiedBy>vivanov</cp:lastModifiedBy>
  <cp:revision>21</cp:revision>
  <dcterms:created xsi:type="dcterms:W3CDTF">2009-01-05T18:01:51Z</dcterms:created>
  <dcterms:modified xsi:type="dcterms:W3CDTF">2009-01-05T23:51:44Z</dcterms:modified>
</cp:coreProperties>
</file>