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9" r:id="rId2"/>
    <p:sldId id="319" r:id="rId3"/>
    <p:sldId id="375" r:id="rId4"/>
    <p:sldId id="390" r:id="rId5"/>
    <p:sldId id="414" r:id="rId6"/>
    <p:sldId id="415" r:id="rId7"/>
    <p:sldId id="381" r:id="rId8"/>
    <p:sldId id="380" r:id="rId9"/>
    <p:sldId id="376" r:id="rId10"/>
    <p:sldId id="382" r:id="rId11"/>
    <p:sldId id="377" r:id="rId12"/>
    <p:sldId id="378" r:id="rId13"/>
    <p:sldId id="392" r:id="rId14"/>
    <p:sldId id="388" r:id="rId15"/>
    <p:sldId id="444" r:id="rId16"/>
    <p:sldId id="418" r:id="rId17"/>
    <p:sldId id="445" r:id="rId18"/>
    <p:sldId id="420" r:id="rId19"/>
    <p:sldId id="421" r:id="rId20"/>
    <p:sldId id="448" r:id="rId21"/>
    <p:sldId id="449" r:id="rId22"/>
    <p:sldId id="450" r:id="rId23"/>
    <p:sldId id="451" r:id="rId24"/>
    <p:sldId id="452" r:id="rId25"/>
    <p:sldId id="454" r:id="rId26"/>
    <p:sldId id="455" r:id="rId27"/>
    <p:sldId id="456" r:id="rId28"/>
    <p:sldId id="457" r:id="rId29"/>
    <p:sldId id="458" r:id="rId30"/>
    <p:sldId id="462" r:id="rId31"/>
    <p:sldId id="446" r:id="rId32"/>
    <p:sldId id="460" r:id="rId33"/>
    <p:sldId id="461" r:id="rId34"/>
    <p:sldId id="447" r:id="rId35"/>
    <p:sldId id="357" r:id="rId36"/>
    <p:sldId id="258" r:id="rId37"/>
    <p:sldId id="262" r:id="rId38"/>
    <p:sldId id="301" r:id="rId39"/>
    <p:sldId id="303" r:id="rId40"/>
    <p:sldId id="305" r:id="rId41"/>
    <p:sldId id="307" r:id="rId42"/>
    <p:sldId id="309" r:id="rId43"/>
    <p:sldId id="310" r:id="rId44"/>
    <p:sldId id="391" r:id="rId45"/>
    <p:sldId id="333" r:id="rId46"/>
    <p:sldId id="291" r:id="rId47"/>
    <p:sldId id="331" r:id="rId48"/>
    <p:sldId id="396" r:id="rId49"/>
    <p:sldId id="397" r:id="rId50"/>
    <p:sldId id="398" r:id="rId51"/>
    <p:sldId id="432" r:id="rId52"/>
    <p:sldId id="433" r:id="rId53"/>
    <p:sldId id="434" r:id="rId54"/>
    <p:sldId id="435" r:id="rId55"/>
    <p:sldId id="436" r:id="rId56"/>
    <p:sldId id="437" r:id="rId57"/>
    <p:sldId id="438" r:id="rId58"/>
    <p:sldId id="439" r:id="rId59"/>
    <p:sldId id="440" r:id="rId60"/>
    <p:sldId id="45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51517"/>
    <a:srgbClr val="FF0066"/>
    <a:srgbClr val="FF6600"/>
    <a:srgbClr val="81794B"/>
    <a:srgbClr val="FF9999"/>
    <a:srgbClr val="B9479B"/>
    <a:srgbClr val="F9FAD4"/>
    <a:srgbClr val="FF33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612" y="-162"/>
      </p:cViewPr>
      <p:guideLst>
        <p:guide orient="horz" pos="1776"/>
        <p:guide pos="3264"/>
      </p:guideLst>
    </p:cSldViewPr>
  </p:slideViewPr>
  <p:notesTextViewPr>
    <p:cViewPr>
      <p:scale>
        <a:sx n="1" d="1"/>
        <a:sy n="1" d="1"/>
      </p:scale>
      <p:origin x="0" y="0"/>
    </p:cViewPr>
  </p:notesTextViewPr>
  <p:sorterViewPr>
    <p:cViewPr>
      <p:scale>
        <a:sx n="80" d="100"/>
        <a:sy n="80" d="100"/>
      </p:scale>
      <p:origin x="0" y="6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8ACB3-96A2-4B32-9A36-A39E45CFA1D0}" type="datetimeFigureOut">
              <a:rPr lang="en-US" smtClean="0"/>
              <a:t>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6F528-1CCE-49DE-B2FC-C646304B8C68}" type="slidenum">
              <a:rPr lang="en-US" smtClean="0"/>
              <a:t>‹#›</a:t>
            </a:fld>
            <a:endParaRPr lang="en-US"/>
          </a:p>
        </p:txBody>
      </p:sp>
    </p:spTree>
    <p:extLst>
      <p:ext uri="{BB962C8B-B14F-4D97-AF65-F5344CB8AC3E}">
        <p14:creationId xmlns:p14="http://schemas.microsoft.com/office/powerpoint/2010/main" val="158980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6F528-1CCE-49DE-B2FC-C646304B8C68}" type="slidenum">
              <a:rPr lang="en-US" smtClean="0"/>
              <a:t>48</a:t>
            </a:fld>
            <a:endParaRPr lang="en-US"/>
          </a:p>
        </p:txBody>
      </p:sp>
    </p:spTree>
    <p:extLst>
      <p:ext uri="{BB962C8B-B14F-4D97-AF65-F5344CB8AC3E}">
        <p14:creationId xmlns:p14="http://schemas.microsoft.com/office/powerpoint/2010/main" val="207584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6D42CFCC-A696-49DB-8869-33D57D844894}" type="datetime1">
              <a:rPr lang="en-US" smtClean="0"/>
              <a:t>12/8/2011</a:t>
            </a:fld>
            <a:endParaRPr lang="en-US"/>
          </a:p>
        </p:txBody>
      </p:sp>
      <p:sp>
        <p:nvSpPr>
          <p:cNvPr id="8" name="Footer Placeholder 7"/>
          <p:cNvSpPr>
            <a:spLocks noGrp="1"/>
          </p:cNvSpPr>
          <p:nvPr>
            <p:ph type="ftr" sz="quarter" idx="11"/>
          </p:nvPr>
        </p:nvSpPr>
        <p:spPr>
          <a:xfrm>
            <a:off x="2819400" y="6400800"/>
            <a:ext cx="3200400" cy="320675"/>
          </a:xfrm>
        </p:spPr>
        <p:txBody>
          <a:bodyPr/>
          <a:lstStyle/>
          <a:p>
            <a:r>
              <a:rPr lang="en-US" smtClean="0"/>
              <a:t>Dec 9-10_2011 Collaboration Meeting Overview</a:t>
            </a:r>
            <a:endParaRPr lang="en-US"/>
          </a:p>
        </p:txBody>
      </p:sp>
      <p:sp>
        <p:nvSpPr>
          <p:cNvPr id="9" name="Slide Number Placeholder 8"/>
          <p:cNvSpPr>
            <a:spLocks noGrp="1"/>
          </p:cNvSpPr>
          <p:nvPr>
            <p:ph type="sldNum" sz="quarter" idx="12"/>
          </p:nvPr>
        </p:nvSpPr>
        <p:spPr/>
        <p:txBody>
          <a:bodyPr/>
          <a:lstStyle/>
          <a:p>
            <a:fld id="{8222C711-AEBE-4F4C-954C-2D5A9087139B}" type="slidenum">
              <a:rPr lang="en-US" smtClean="0"/>
              <a:t>‹#›</a:t>
            </a:fld>
            <a:endParaRPr lang="en-US"/>
          </a:p>
        </p:txBody>
      </p:sp>
    </p:spTree>
    <p:extLst>
      <p:ext uri="{BB962C8B-B14F-4D97-AF65-F5344CB8AC3E}">
        <p14:creationId xmlns:p14="http://schemas.microsoft.com/office/powerpoint/2010/main" val="192893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3B432-7721-4141-881E-A3334A1E58ED}"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422874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6E70-64B5-4263-BD4B-368CF0D3D0CE}"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13890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ln>
            <a:noFill/>
          </a:ln>
        </p:spPr>
        <p:txBody>
          <a:bodyPr/>
          <a:lstStyle>
            <a:lvl1pPr>
              <a:defRPr>
                <a:solidFill>
                  <a:srgbClr val="151517"/>
                </a:solidFill>
              </a:defRPr>
            </a:lvl1pPr>
            <a:lvl2pPr>
              <a:defRPr>
                <a:solidFill>
                  <a:srgbClr val="151517"/>
                </a:solidFill>
              </a:defRPr>
            </a:lvl2pPr>
            <a:lvl3pPr>
              <a:defRPr>
                <a:solidFill>
                  <a:srgbClr val="151517"/>
                </a:solidFill>
              </a:defRPr>
            </a:lvl3pPr>
            <a:lvl4pPr>
              <a:defRPr>
                <a:solidFill>
                  <a:srgbClr val="151517"/>
                </a:solidFill>
              </a:defRPr>
            </a:lvl4pPr>
            <a:lvl5pPr>
              <a:defRPr>
                <a:solidFill>
                  <a:srgbClr val="15151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69075"/>
            <a:ext cx="2133600" cy="365125"/>
          </a:xfrm>
        </p:spPr>
        <p:txBody>
          <a:bodyPr/>
          <a:lstStyle>
            <a:lvl1pPr>
              <a:defRPr baseline="0">
                <a:solidFill>
                  <a:srgbClr val="151517"/>
                </a:solidFill>
              </a:defRPr>
            </a:lvl1pPr>
          </a:lstStyle>
          <a:p>
            <a:fld id="{E93F449C-5B37-4217-8EFE-5FA9AA50DF43}" type="datetime1">
              <a:rPr lang="en-US" smtClean="0"/>
              <a:t>12/8/2011</a:t>
            </a:fld>
            <a:endParaRPr lang="en-US" dirty="0"/>
          </a:p>
        </p:txBody>
      </p:sp>
      <p:sp>
        <p:nvSpPr>
          <p:cNvPr id="5" name="Footer Placeholder 4"/>
          <p:cNvSpPr>
            <a:spLocks noGrp="1"/>
          </p:cNvSpPr>
          <p:nvPr>
            <p:ph type="ftr" sz="quarter" idx="11"/>
          </p:nvPr>
        </p:nvSpPr>
        <p:spPr>
          <a:xfrm>
            <a:off x="3352800" y="6477001"/>
            <a:ext cx="3200400" cy="457200"/>
          </a:xfrm>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a:xfrm>
            <a:off x="6934200" y="6569075"/>
            <a:ext cx="2133600" cy="365125"/>
          </a:xfrm>
        </p:spPr>
        <p:txBody>
          <a:bodyPr/>
          <a:lstStyle>
            <a:lvl1pPr>
              <a:defRPr>
                <a:solidFill>
                  <a:srgbClr val="151517"/>
                </a:solidFill>
              </a:defRPr>
            </a:lvl1pPr>
          </a:lstStyle>
          <a:p>
            <a:fld id="{6F3AE956-26F0-4794-8F4C-97BAC66ADD21}" type="slidenum">
              <a:rPr lang="en-US" smtClean="0"/>
              <a:pPr/>
              <a:t>‹#›</a:t>
            </a:fld>
            <a:endParaRPr lang="en-US" dirty="0"/>
          </a:p>
        </p:txBody>
      </p:sp>
    </p:spTree>
    <p:extLst>
      <p:ext uri="{BB962C8B-B14F-4D97-AF65-F5344CB8AC3E}">
        <p14:creationId xmlns:p14="http://schemas.microsoft.com/office/powerpoint/2010/main" val="272962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1CB8E-07F4-4066-8153-8B3BB02B0786}"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24015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82DA0-909B-4609-9F16-F901C63BD7FE}"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Dec 9-10_2011 Collaboration Meeting Overview</a:t>
            </a:r>
            <a:endParaRPr lang="en-US"/>
          </a:p>
        </p:txBody>
      </p:sp>
      <p:sp>
        <p:nvSpPr>
          <p:cNvPr id="7" name="Slide Number Placeholder 6"/>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93173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C08A9-C1E9-4663-9678-1BA04CF647BC}" type="datetime1">
              <a:rPr lang="en-US" smtClean="0"/>
              <a:t>12/8/2011</a:t>
            </a:fld>
            <a:endParaRPr lang="en-US"/>
          </a:p>
        </p:txBody>
      </p:sp>
      <p:sp>
        <p:nvSpPr>
          <p:cNvPr id="8" name="Footer Placeholder 7"/>
          <p:cNvSpPr>
            <a:spLocks noGrp="1"/>
          </p:cNvSpPr>
          <p:nvPr>
            <p:ph type="ftr" sz="quarter" idx="11"/>
          </p:nvPr>
        </p:nvSpPr>
        <p:spPr/>
        <p:txBody>
          <a:bodyPr/>
          <a:lstStyle/>
          <a:p>
            <a:r>
              <a:rPr lang="en-US" smtClean="0"/>
              <a:t>Dec 9-10_2011 Collaboration Meeting Overview</a:t>
            </a:r>
            <a:endParaRPr lang="en-US"/>
          </a:p>
        </p:txBody>
      </p:sp>
      <p:sp>
        <p:nvSpPr>
          <p:cNvPr id="9" name="Slide Number Placeholder 8"/>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228230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C85AF-E41A-42ED-93CB-C4C0B1BC1F94}"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5" name="Slide Number Placeholder 4"/>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30588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76457-3A16-45AD-A268-4099D7EEE702}" type="datetime1">
              <a:rPr lang="en-US" smtClean="0"/>
              <a:t>12/8/2011</a:t>
            </a:fld>
            <a:endParaRPr lang="en-US"/>
          </a:p>
        </p:txBody>
      </p:sp>
      <p:sp>
        <p:nvSpPr>
          <p:cNvPr id="3" name="Footer Placeholder 2"/>
          <p:cNvSpPr>
            <a:spLocks noGrp="1"/>
          </p:cNvSpPr>
          <p:nvPr>
            <p:ph type="ftr" sz="quarter" idx="11"/>
          </p:nvPr>
        </p:nvSpPr>
        <p:spPr/>
        <p:txBody>
          <a:bodyPr/>
          <a:lstStyle/>
          <a:p>
            <a:r>
              <a:rPr lang="en-US" smtClean="0"/>
              <a:t>Dec 9-10_2011 Collaboration Meeting Overview</a:t>
            </a:r>
            <a:endParaRPr lang="en-US"/>
          </a:p>
        </p:txBody>
      </p:sp>
      <p:sp>
        <p:nvSpPr>
          <p:cNvPr id="4" name="Slide Number Placeholder 3"/>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112021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CE16C-54A7-4ABD-BBFB-026DC892B30F}"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Dec 9-10_2011 Collaboration Meeting Overview</a:t>
            </a:r>
            <a:endParaRPr lang="en-US"/>
          </a:p>
        </p:txBody>
      </p:sp>
      <p:sp>
        <p:nvSpPr>
          <p:cNvPr id="7" name="Slide Number Placeholder 6"/>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259454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641BB-90A5-47DA-BD73-41E223F57A82}"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Dec 9-10_2011 Collaboration Meeting Overview</a:t>
            </a:r>
            <a:endParaRPr lang="en-US"/>
          </a:p>
        </p:txBody>
      </p:sp>
      <p:sp>
        <p:nvSpPr>
          <p:cNvPr id="7" name="Slide Number Placeholder 6"/>
          <p:cNvSpPr>
            <a:spLocks noGrp="1"/>
          </p:cNvSpPr>
          <p:nvPr>
            <p:ph type="sldNum" sz="quarter" idx="12"/>
          </p:nvPr>
        </p:nvSpPr>
        <p:spPr/>
        <p:txBody>
          <a:bodyPr/>
          <a:lstStyle/>
          <a:p>
            <a:fld id="{6F3AE956-26F0-4794-8F4C-97BAC66ADD21}" type="slidenum">
              <a:rPr lang="en-US" smtClean="0"/>
              <a:t>‹#›</a:t>
            </a:fld>
            <a:endParaRPr lang="en-US"/>
          </a:p>
        </p:txBody>
      </p:sp>
    </p:spTree>
    <p:extLst>
      <p:ext uri="{BB962C8B-B14F-4D97-AF65-F5344CB8AC3E}">
        <p14:creationId xmlns:p14="http://schemas.microsoft.com/office/powerpoint/2010/main" val="158637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4ABEF-093D-47E7-B96C-387F76E5E4B9}" type="datetime1">
              <a:rPr lang="en-US" smtClean="0"/>
              <a:t>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Dec 9-10_2011 Collaboration Meeting Overview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E956-26F0-4794-8F4C-97BAC66ADD21}" type="slidenum">
              <a:rPr lang="en-US" smtClean="0"/>
              <a:t>‹#›</a:t>
            </a:fld>
            <a:endParaRPr lang="en-US"/>
          </a:p>
        </p:txBody>
      </p:sp>
    </p:spTree>
    <p:extLst>
      <p:ext uri="{BB962C8B-B14F-4D97-AF65-F5344CB8AC3E}">
        <p14:creationId xmlns:p14="http://schemas.microsoft.com/office/powerpoint/2010/main" val="109378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225"/>
            <a:ext cx="9144000" cy="1141975"/>
          </a:xfrm>
        </p:spPr>
        <p:txBody>
          <a:bodyPr>
            <a:normAutofit/>
          </a:bodyPr>
          <a:lstStyle/>
          <a:p>
            <a:pPr>
              <a:lnSpc>
                <a:spcPct val="80000"/>
              </a:lnSpc>
            </a:pPr>
            <a:r>
              <a:rPr lang="en-US" b="1" dirty="0" smtClean="0">
                <a:solidFill>
                  <a:schemeClr val="tx2">
                    <a:lumMod val="10000"/>
                  </a:schemeClr>
                </a:solidFill>
              </a:rPr>
              <a:t>Overview and a little history </a:t>
            </a:r>
            <a:r>
              <a:rPr lang="en-US" b="1" dirty="0" err="1" smtClean="0">
                <a:solidFill>
                  <a:schemeClr val="tx2">
                    <a:lumMod val="10000"/>
                  </a:schemeClr>
                </a:solidFill>
              </a:rPr>
              <a:t>of</a:t>
            </a:r>
            <a:r>
              <a:rPr lang="en-US" b="1" dirty="0" err="1" smtClean="0">
                <a:solidFill>
                  <a:schemeClr val="tx2">
                    <a:lumMod val="10000"/>
                  </a:schemeClr>
                </a:solidFill>
              </a:rPr>
              <a:t>LAPPD</a:t>
            </a:r>
            <a:endParaRPr lang="en-US" b="1" dirty="0">
              <a:solidFill>
                <a:schemeClr val="tx2">
                  <a:lumMod val="10000"/>
                </a:schemeClr>
              </a:solidFill>
            </a:endParaRPr>
          </a:p>
        </p:txBody>
      </p:sp>
      <p:sp>
        <p:nvSpPr>
          <p:cNvPr id="3" name="Subtitle 2"/>
          <p:cNvSpPr>
            <a:spLocks noGrp="1"/>
          </p:cNvSpPr>
          <p:nvPr>
            <p:ph type="subTitle" idx="1"/>
          </p:nvPr>
        </p:nvSpPr>
        <p:spPr/>
        <p:txBody>
          <a:bodyPr/>
          <a:lstStyle/>
          <a:p>
            <a:pPr>
              <a:lnSpc>
                <a:spcPct val="85000"/>
              </a:lnSpc>
            </a:pPr>
            <a:endParaRPr lang="en-US" dirty="0"/>
          </a:p>
        </p:txBody>
      </p:sp>
      <p:sp>
        <p:nvSpPr>
          <p:cNvPr id="4" name="TextBox 3"/>
          <p:cNvSpPr txBox="1"/>
          <p:nvPr/>
        </p:nvSpPr>
        <p:spPr>
          <a:xfrm>
            <a:off x="1715814" y="819090"/>
            <a:ext cx="5638800" cy="400110"/>
          </a:xfrm>
          <a:prstGeom prst="rect">
            <a:avLst/>
          </a:prstGeom>
          <a:noFill/>
        </p:spPr>
        <p:txBody>
          <a:bodyPr wrap="square" rtlCol="0">
            <a:spAutoFit/>
          </a:bodyPr>
          <a:lstStyle/>
          <a:p>
            <a:pPr algn="ctr"/>
            <a:r>
              <a:rPr lang="en-US" sz="2000" dirty="0" smtClean="0">
                <a:solidFill>
                  <a:srgbClr val="FF0000"/>
                </a:solidFill>
              </a:rPr>
              <a:t>Thanks to everybody! </a:t>
            </a:r>
            <a:endParaRPr lang="en-US" sz="20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74379"/>
            <a:ext cx="6871822" cy="5257800"/>
          </a:xfrm>
          <a:prstGeom prst="rect">
            <a:avLst/>
          </a:prstGeom>
        </p:spPr>
      </p:pic>
      <p:sp>
        <p:nvSpPr>
          <p:cNvPr id="6" name="TextBox 5"/>
          <p:cNvSpPr txBox="1"/>
          <p:nvPr/>
        </p:nvSpPr>
        <p:spPr>
          <a:xfrm>
            <a:off x="7772400" y="-76200"/>
            <a:ext cx="1371600" cy="584775"/>
          </a:xfrm>
          <a:prstGeom prst="rect">
            <a:avLst/>
          </a:prstGeom>
          <a:noFill/>
        </p:spPr>
        <p:txBody>
          <a:bodyPr wrap="square" rtlCol="0">
            <a:spAutoFit/>
          </a:bodyPr>
          <a:lstStyle/>
          <a:p>
            <a:r>
              <a:rPr lang="en-US" sz="1600" b="1" dirty="0" smtClean="0">
                <a:solidFill>
                  <a:schemeClr val="accent4">
                    <a:lumMod val="10000"/>
                  </a:schemeClr>
                </a:solidFill>
              </a:rPr>
              <a:t>HJF</a:t>
            </a:r>
          </a:p>
          <a:p>
            <a:r>
              <a:rPr lang="en-US" sz="1600" b="1" dirty="0" smtClean="0">
                <a:solidFill>
                  <a:schemeClr val="accent4">
                    <a:lumMod val="10000"/>
                  </a:schemeClr>
                </a:solidFill>
              </a:rPr>
              <a:t>Dec 8,2011</a:t>
            </a:r>
            <a:endParaRPr lang="en-US" sz="1600" b="1" dirty="0" smtClean="0">
              <a:solidFill>
                <a:schemeClr val="accent4">
                  <a:lumMod val="10000"/>
                </a:schemeClr>
              </a:solidFill>
            </a:endParaRPr>
          </a:p>
        </p:txBody>
      </p:sp>
      <p:sp>
        <p:nvSpPr>
          <p:cNvPr id="8" name="Date Placeholder 7"/>
          <p:cNvSpPr>
            <a:spLocks noGrp="1"/>
          </p:cNvSpPr>
          <p:nvPr>
            <p:ph type="dt" sz="half" idx="10"/>
          </p:nvPr>
        </p:nvSpPr>
        <p:spPr/>
        <p:txBody>
          <a:bodyPr/>
          <a:lstStyle/>
          <a:p>
            <a:fld id="{E841EF68-FA9B-4FF4-BBFE-E9065763BEAA}" type="datetime1">
              <a:rPr lang="en-US" smtClean="0"/>
              <a:t>12/8/2011</a:t>
            </a:fld>
            <a:endParaRPr lang="en-US"/>
          </a:p>
        </p:txBody>
      </p:sp>
      <p:sp>
        <p:nvSpPr>
          <p:cNvPr id="9" name="Footer Placeholder 8"/>
          <p:cNvSpPr>
            <a:spLocks noGrp="1"/>
          </p:cNvSpPr>
          <p:nvPr>
            <p:ph type="ftr" sz="quarter" idx="11"/>
          </p:nvPr>
        </p:nvSpPr>
        <p:spPr/>
        <p:txBody>
          <a:bodyPr/>
          <a:lstStyle/>
          <a:p>
            <a:r>
              <a:rPr lang="en-US" smtClean="0">
                <a:solidFill>
                  <a:srgbClr val="151517"/>
                </a:solidFill>
              </a:rPr>
              <a:t>Dec 9-10_2011 Collaboration Meeting Overview</a:t>
            </a:r>
            <a:endParaRPr lang="en-US">
              <a:solidFill>
                <a:srgbClr val="151517"/>
              </a:solidFill>
            </a:endParaRPr>
          </a:p>
        </p:txBody>
      </p:sp>
      <p:sp>
        <p:nvSpPr>
          <p:cNvPr id="10" name="Slide Number Placeholder 9"/>
          <p:cNvSpPr>
            <a:spLocks noGrp="1"/>
          </p:cNvSpPr>
          <p:nvPr>
            <p:ph type="sldNum" sz="quarter" idx="12"/>
          </p:nvPr>
        </p:nvSpPr>
        <p:spPr/>
        <p:txBody>
          <a:bodyPr/>
          <a:lstStyle/>
          <a:p>
            <a:fld id="{8222C711-AEBE-4F4C-954C-2D5A9087139B}" type="slidenum">
              <a:rPr lang="en-US" smtClean="0"/>
              <a:t>1</a:t>
            </a:fld>
            <a:endParaRPr lang="en-US"/>
          </a:p>
        </p:txBody>
      </p:sp>
    </p:spTree>
    <p:extLst>
      <p:ext uri="{BB962C8B-B14F-4D97-AF65-F5344CB8AC3E}">
        <p14:creationId xmlns:p14="http://schemas.microsoft.com/office/powerpoint/2010/main" val="272537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E9C2E36A-C896-494C-B4F4-C67191104919}" type="datetime1">
              <a:rPr lang="en-US"/>
              <a:pPr/>
              <a:t>12/8/2011</a:t>
            </a:fld>
            <a:endParaRPr lang="en-US"/>
          </a:p>
        </p:txBody>
      </p:sp>
      <p:sp>
        <p:nvSpPr>
          <p:cNvPr id="7" name="Slide Number Placeholder 4"/>
          <p:cNvSpPr>
            <a:spLocks noGrp="1"/>
          </p:cNvSpPr>
          <p:nvPr>
            <p:ph type="sldNum" sz="quarter" idx="11"/>
          </p:nvPr>
        </p:nvSpPr>
        <p:spPr/>
        <p:txBody>
          <a:bodyPr/>
          <a:lstStyle/>
          <a:p>
            <a:fld id="{ADF3BCF8-CF63-49A2-8416-930AE3D97E27}" type="slidenum">
              <a:rPr lang="en-US"/>
              <a:pPr/>
              <a:t>10</a:t>
            </a:fld>
            <a:endParaRPr lang="en-US"/>
          </a:p>
        </p:txBody>
      </p:sp>
      <p:sp>
        <p:nvSpPr>
          <p:cNvPr id="8" name="Footer Placeholder 5"/>
          <p:cNvSpPr>
            <a:spLocks noGrp="1"/>
          </p:cNvSpPr>
          <p:nvPr>
            <p:ph type="ftr" sz="quarter" idx="12"/>
          </p:nvPr>
        </p:nvSpPr>
        <p:spPr/>
        <p:txBody>
          <a:bodyPr/>
          <a:lstStyle/>
          <a:p>
            <a:r>
              <a:rPr lang="en-US"/>
              <a:t>Goals of the Workshop; Argonne</a:t>
            </a:r>
          </a:p>
        </p:txBody>
      </p:sp>
      <p:sp>
        <p:nvSpPr>
          <p:cNvPr id="970754" name="Rectangle 2"/>
          <p:cNvSpPr>
            <a:spLocks noGrp="1" noRot="1" noChangeArrowheads="1"/>
          </p:cNvSpPr>
          <p:nvPr>
            <p:ph type="title"/>
          </p:nvPr>
        </p:nvSpPr>
        <p:spPr>
          <a:xfrm>
            <a:off x="457200" y="198438"/>
            <a:ext cx="6781800" cy="563562"/>
          </a:xfrm>
        </p:spPr>
        <p:txBody>
          <a:bodyPr>
            <a:normAutofit fontScale="90000"/>
          </a:bodyPr>
          <a:lstStyle/>
          <a:p>
            <a:r>
              <a:rPr lang="en-US" sz="4000"/>
              <a:t>Front-end Electronics</a:t>
            </a:r>
          </a:p>
        </p:txBody>
      </p:sp>
      <p:sp>
        <p:nvSpPr>
          <p:cNvPr id="970755" name="Rectangle 3"/>
          <p:cNvSpPr>
            <a:spLocks noGrp="1" noChangeArrowheads="1"/>
          </p:cNvSpPr>
          <p:nvPr>
            <p:ph type="body" idx="1"/>
          </p:nvPr>
        </p:nvSpPr>
        <p:spPr>
          <a:xfrm>
            <a:off x="-76200" y="2027238"/>
            <a:ext cx="7848600" cy="4525962"/>
          </a:xfrm>
        </p:spPr>
        <p:txBody>
          <a:bodyPr/>
          <a:lstStyle/>
          <a:p>
            <a:r>
              <a:rPr lang="en-US" sz="2400"/>
              <a:t>We had started with very fast BiCMOS designs- IBM 8HP-Tang designed two (really pretty) chips</a:t>
            </a:r>
          </a:p>
          <a:p>
            <a:r>
              <a:rPr lang="en-US" sz="2400"/>
              <a:t>Realized that they are too power-hungry and too ‘boutique’ for large-scale applications</a:t>
            </a:r>
          </a:p>
          <a:p>
            <a:r>
              <a:rPr lang="en-US" sz="2400"/>
              <a:t>Have been taught by Gary Varner, Stefan Ritt, Eric DeLanges, and Dominique Breton that there’s a more clever and elegant way- straight CMOS – sampling onto an array  of capacitors</a:t>
            </a:r>
          </a:p>
          <a:p>
            <a:r>
              <a:rPr lang="en-US" sz="2400"/>
              <a:t>Have formed a collaboration to do this- have all the expert groups involved (formal with Hawaii and France)- see talks by Tang and Jean-Francois at Lyon</a:t>
            </a:r>
          </a:p>
        </p:txBody>
      </p:sp>
      <p:pic>
        <p:nvPicPr>
          <p:cNvPr id="970756" name="Picture 4" descr="ibm_8hp_2gvco5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438400"/>
            <a:ext cx="1752600" cy="1436688"/>
          </a:xfrm>
          <a:prstGeom prst="rect">
            <a:avLst/>
          </a:prstGeom>
          <a:noFill/>
          <a:extLst>
            <a:ext uri="{909E8E84-426E-40DD-AFC4-6F175D3DCCD1}">
              <a14:hiddenFill xmlns:a14="http://schemas.microsoft.com/office/drawing/2010/main">
                <a:solidFill>
                  <a:srgbClr val="FFFFFF"/>
                </a:solidFill>
              </a14:hiddenFill>
            </a:ext>
          </a:extLst>
        </p:spPr>
      </p:pic>
      <p:sp>
        <p:nvSpPr>
          <p:cNvPr id="970757" name="Text Box 5"/>
          <p:cNvSpPr txBox="1">
            <a:spLocks noChangeArrowheads="1"/>
          </p:cNvSpPr>
          <p:nvPr/>
        </p:nvSpPr>
        <p:spPr bwMode="auto">
          <a:xfrm>
            <a:off x="609600" y="7620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accent2"/>
                </a:solidFill>
              </a:rPr>
              <a:t>Critical path item- probably the reason psec detectors haven’t been developed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95D70FDA-D048-40E6-AE0E-72079139E185}" type="datetime1">
              <a:rPr lang="en-US"/>
              <a:pPr/>
              <a:t>12/8/2011</a:t>
            </a:fld>
            <a:endParaRPr lang="en-US"/>
          </a:p>
        </p:txBody>
      </p:sp>
      <p:sp>
        <p:nvSpPr>
          <p:cNvPr id="8" name="Slide Number Placeholder 4"/>
          <p:cNvSpPr>
            <a:spLocks noGrp="1"/>
          </p:cNvSpPr>
          <p:nvPr>
            <p:ph type="sldNum" sz="quarter" idx="11"/>
          </p:nvPr>
        </p:nvSpPr>
        <p:spPr/>
        <p:txBody>
          <a:bodyPr/>
          <a:lstStyle/>
          <a:p>
            <a:fld id="{799B2EC1-12D8-4234-95ED-47E0F656E338}" type="slidenum">
              <a:rPr lang="en-US"/>
              <a:pPr/>
              <a:t>11</a:t>
            </a:fld>
            <a:endParaRPr lang="en-US"/>
          </a:p>
        </p:txBody>
      </p:sp>
      <p:sp>
        <p:nvSpPr>
          <p:cNvPr id="9" name="Footer Placeholder 5"/>
          <p:cNvSpPr>
            <a:spLocks noGrp="1"/>
          </p:cNvSpPr>
          <p:nvPr>
            <p:ph type="ftr" sz="quarter" idx="12"/>
          </p:nvPr>
        </p:nvSpPr>
        <p:spPr/>
        <p:txBody>
          <a:bodyPr/>
          <a:lstStyle/>
          <a:p>
            <a:r>
              <a:rPr lang="en-US"/>
              <a:t>Goals of the Workshop; Argonne</a:t>
            </a:r>
          </a:p>
        </p:txBody>
      </p:sp>
      <p:sp>
        <p:nvSpPr>
          <p:cNvPr id="966658" name="Rectangle 2"/>
          <p:cNvSpPr>
            <a:spLocks noGrp="1" noRot="1" noChangeArrowheads="1"/>
          </p:cNvSpPr>
          <p:nvPr>
            <p:ph type="title"/>
          </p:nvPr>
        </p:nvSpPr>
        <p:spPr>
          <a:xfrm>
            <a:off x="0" y="-76200"/>
            <a:ext cx="9144000" cy="1143000"/>
          </a:xfrm>
        </p:spPr>
        <p:txBody>
          <a:bodyPr/>
          <a:lstStyle/>
          <a:p>
            <a:pPr>
              <a:lnSpc>
                <a:spcPct val="80000"/>
              </a:lnSpc>
            </a:pPr>
            <a:r>
              <a:rPr lang="en-US"/>
              <a:t>Get position AND time</a:t>
            </a:r>
            <a:br>
              <a:rPr lang="en-US"/>
            </a:br>
            <a:r>
              <a:rPr lang="en-US" sz="3600">
                <a:solidFill>
                  <a:schemeClr val="accent2"/>
                </a:solidFill>
              </a:rPr>
              <a:t>Anode Design and Simulation</a:t>
            </a:r>
            <a:r>
              <a:rPr lang="en-US" sz="2800">
                <a:solidFill>
                  <a:schemeClr val="accent2"/>
                </a:solidFill>
              </a:rPr>
              <a:t>(Fukun Tang)</a:t>
            </a:r>
          </a:p>
        </p:txBody>
      </p:sp>
      <p:sp>
        <p:nvSpPr>
          <p:cNvPr id="966659" name="Rectangle 3"/>
          <p:cNvSpPr>
            <a:spLocks noGrp="1" noChangeArrowheads="1"/>
          </p:cNvSpPr>
          <p:nvPr>
            <p:ph type="body" idx="1"/>
          </p:nvPr>
        </p:nvSpPr>
        <p:spPr>
          <a:xfrm>
            <a:off x="0" y="5029200"/>
            <a:ext cx="9144000" cy="838200"/>
          </a:xfrm>
        </p:spPr>
        <p:txBody>
          <a:bodyPr>
            <a:normAutofit fontScale="92500" lnSpcReduction="20000"/>
          </a:bodyPr>
          <a:lstStyle/>
          <a:p>
            <a:r>
              <a:rPr lang="en-US" sz="2800"/>
              <a:t>Transmission Line- readout both ends=&gt; pos and time</a:t>
            </a:r>
          </a:p>
          <a:p>
            <a:r>
              <a:rPr lang="en-US" sz="2800"/>
              <a:t>Cover large areas with much reduced channel account. </a:t>
            </a:r>
          </a:p>
        </p:txBody>
      </p:sp>
      <p:pic>
        <p:nvPicPr>
          <p:cNvPr id="966660" name="Picture 4" descr="tang_transmissionline_simulation"/>
          <p:cNvPicPr>
            <a:picLocks noChangeAspect="1" noChangeArrowheads="1"/>
          </p:cNvPicPr>
          <p:nvPr/>
        </p:nvPicPr>
        <p:blipFill>
          <a:blip r:embed="rId2">
            <a:extLst>
              <a:ext uri="{28A0092B-C50C-407E-A947-70E740481C1C}">
                <a14:useLocalDpi xmlns:a14="http://schemas.microsoft.com/office/drawing/2010/main" val="0"/>
              </a:ext>
            </a:extLst>
          </a:blip>
          <a:srcRect l="2280" t="22212" r="1994" b="5530"/>
          <a:stretch>
            <a:fillRect/>
          </a:stretch>
        </p:blipFill>
        <p:spPr bwMode="auto">
          <a:xfrm>
            <a:off x="838200" y="990600"/>
            <a:ext cx="7162800" cy="4178300"/>
          </a:xfrm>
          <a:prstGeom prst="rect">
            <a:avLst/>
          </a:prstGeom>
          <a:noFill/>
          <a:extLst>
            <a:ext uri="{909E8E84-426E-40DD-AFC4-6F175D3DCCD1}">
              <a14:hiddenFill xmlns:a14="http://schemas.microsoft.com/office/drawing/2010/main">
                <a:solidFill>
                  <a:srgbClr val="FFFFFF"/>
                </a:solidFill>
              </a14:hiddenFill>
            </a:ext>
          </a:extLst>
        </p:spPr>
      </p:pic>
      <p:sp>
        <p:nvSpPr>
          <p:cNvPr id="966661" name="Line 5"/>
          <p:cNvSpPr>
            <a:spLocks noChangeShapeType="1"/>
          </p:cNvSpPr>
          <p:nvPr/>
        </p:nvSpPr>
        <p:spPr bwMode="auto">
          <a:xfrm flipH="1" flipV="1">
            <a:off x="7848600" y="4114800"/>
            <a:ext cx="7620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662" name="Line 6"/>
          <p:cNvSpPr>
            <a:spLocks noChangeShapeType="1"/>
          </p:cNvSpPr>
          <p:nvPr/>
        </p:nvSpPr>
        <p:spPr bwMode="auto">
          <a:xfrm flipV="1">
            <a:off x="457200" y="4114800"/>
            <a:ext cx="6096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5CE067A-DB34-41AB-9E82-32D28574B5B4}" type="datetime1">
              <a:rPr lang="en-US"/>
              <a:pPr/>
              <a:t>12/8/2011</a:t>
            </a:fld>
            <a:endParaRPr lang="en-US"/>
          </a:p>
        </p:txBody>
      </p:sp>
      <p:sp>
        <p:nvSpPr>
          <p:cNvPr id="6" name="Slide Number Placeholder 4"/>
          <p:cNvSpPr>
            <a:spLocks noGrp="1"/>
          </p:cNvSpPr>
          <p:nvPr>
            <p:ph type="sldNum" sz="quarter" idx="11"/>
          </p:nvPr>
        </p:nvSpPr>
        <p:spPr/>
        <p:txBody>
          <a:bodyPr/>
          <a:lstStyle/>
          <a:p>
            <a:fld id="{29C8B72D-863C-4911-9B9B-27AA310627B9}" type="slidenum">
              <a:rPr lang="en-US"/>
              <a:pPr/>
              <a:t>12</a:t>
            </a:fld>
            <a:endParaRPr lang="en-US" dirty="0"/>
          </a:p>
        </p:txBody>
      </p:sp>
      <p:sp>
        <p:nvSpPr>
          <p:cNvPr id="7" name="Footer Placeholder 5"/>
          <p:cNvSpPr>
            <a:spLocks noGrp="1"/>
          </p:cNvSpPr>
          <p:nvPr>
            <p:ph type="ftr" sz="quarter" idx="12"/>
          </p:nvPr>
        </p:nvSpPr>
        <p:spPr/>
        <p:txBody>
          <a:bodyPr/>
          <a:lstStyle/>
          <a:p>
            <a:r>
              <a:rPr lang="en-US"/>
              <a:t>Goals of the Workshop; Argonne</a:t>
            </a:r>
          </a:p>
        </p:txBody>
      </p:sp>
      <p:sp>
        <p:nvSpPr>
          <p:cNvPr id="967682" name="Rectangle 2"/>
          <p:cNvSpPr>
            <a:spLocks noGrp="1" noRot="1" noChangeArrowheads="1"/>
          </p:cNvSpPr>
          <p:nvPr>
            <p:ph type="title"/>
          </p:nvPr>
        </p:nvSpPr>
        <p:spPr>
          <a:xfrm>
            <a:off x="0" y="0"/>
            <a:ext cx="9144000" cy="715963"/>
          </a:xfrm>
        </p:spPr>
        <p:txBody>
          <a:bodyPr/>
          <a:lstStyle/>
          <a:p>
            <a:r>
              <a:rPr lang="en-US" sz="3200"/>
              <a:t>Photonis Planicon on Transmission Line Board</a:t>
            </a:r>
          </a:p>
        </p:txBody>
      </p:sp>
      <p:sp>
        <p:nvSpPr>
          <p:cNvPr id="967683" name="Rectangle 3"/>
          <p:cNvSpPr>
            <a:spLocks noGrp="1" noChangeArrowheads="1"/>
          </p:cNvSpPr>
          <p:nvPr>
            <p:ph type="body" idx="1"/>
          </p:nvPr>
        </p:nvSpPr>
        <p:spPr>
          <a:xfrm>
            <a:off x="533400" y="5638800"/>
            <a:ext cx="8229600" cy="762000"/>
          </a:xfrm>
        </p:spPr>
        <p:txBody>
          <a:bodyPr/>
          <a:lstStyle/>
          <a:p>
            <a:pPr>
              <a:lnSpc>
                <a:spcPct val="90000"/>
              </a:lnSpc>
              <a:buFont typeface="Wingdings" pitchFamily="2" charset="2"/>
              <a:buNone/>
            </a:pPr>
            <a:r>
              <a:rPr lang="en-US" sz="2400" dirty="0"/>
              <a:t>Couple 1024 pads to strip-lines with silver-loaded epoxy (Greg </a:t>
            </a:r>
            <a:r>
              <a:rPr lang="en-US" sz="2400" dirty="0" err="1"/>
              <a:t>Sellberg</a:t>
            </a:r>
            <a:r>
              <a:rPr lang="en-US" sz="2400" dirty="0"/>
              <a:t>, </a:t>
            </a:r>
            <a:r>
              <a:rPr lang="en-US" sz="2400" dirty="0" err="1"/>
              <a:t>Fermilab</a:t>
            </a:r>
            <a:r>
              <a:rPr lang="en-US" sz="2400" dirty="0"/>
              <a:t>).</a:t>
            </a:r>
          </a:p>
          <a:p>
            <a:pPr>
              <a:lnSpc>
                <a:spcPct val="90000"/>
              </a:lnSpc>
              <a:buFont typeface="Wingdings" pitchFamily="2" charset="2"/>
              <a:buNone/>
            </a:pPr>
            <a:endParaRPr lang="en-US" sz="2400" dirty="0"/>
          </a:p>
        </p:txBody>
      </p:sp>
      <p:pic>
        <p:nvPicPr>
          <p:cNvPr id="967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0725"/>
            <a:ext cx="7315200" cy="4832350"/>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364287"/>
            <a:ext cx="2030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Autofit/>
          </a:bodyPr>
          <a:lstStyle/>
          <a:p>
            <a:r>
              <a:rPr lang="en-US" sz="7200" dirty="0" smtClean="0">
                <a:solidFill>
                  <a:srgbClr val="FF0000"/>
                </a:solidFill>
              </a:rPr>
              <a:t>End Old Slides – back to the present</a:t>
            </a:r>
            <a:endParaRPr lang="en-US" sz="7200" dirty="0">
              <a:solidFill>
                <a:srgbClr val="FF0000"/>
              </a:solidFill>
            </a:endParaRPr>
          </a:p>
        </p:txBody>
      </p:sp>
      <p:sp>
        <p:nvSpPr>
          <p:cNvPr id="3" name="Date Placeholder 2"/>
          <p:cNvSpPr>
            <a:spLocks noGrp="1"/>
          </p:cNvSpPr>
          <p:nvPr>
            <p:ph type="dt" sz="half" idx="10"/>
          </p:nvPr>
        </p:nvSpPr>
        <p:spPr/>
        <p:txBody>
          <a:bodyPr/>
          <a:lstStyle/>
          <a:p>
            <a:fld id="{D0AC85AF-E41A-42ED-93CB-C4C0B1BC1F94}"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5" name="Slide Number Placeholder 4"/>
          <p:cNvSpPr>
            <a:spLocks noGrp="1"/>
          </p:cNvSpPr>
          <p:nvPr>
            <p:ph type="sldNum" sz="quarter" idx="12"/>
          </p:nvPr>
        </p:nvSpPr>
        <p:spPr/>
        <p:txBody>
          <a:bodyPr/>
          <a:lstStyle/>
          <a:p>
            <a:fld id="{6F3AE956-26F0-4794-8F4C-97BAC66ADD21}" type="slidenum">
              <a:rPr lang="en-US" smtClean="0"/>
              <a:t>13</a:t>
            </a:fld>
            <a:endParaRPr lang="en-US"/>
          </a:p>
        </p:txBody>
      </p:sp>
    </p:spTree>
    <p:extLst>
      <p:ext uri="{BB962C8B-B14F-4D97-AF65-F5344CB8AC3E}">
        <p14:creationId xmlns:p14="http://schemas.microsoft.com/office/powerpoint/2010/main" val="32830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A2B62C4A-08E6-4F1A-88EA-32FF6B224AAB}"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14</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lnSpc>
                <a:spcPct val="80000"/>
              </a:lnSpc>
              <a:defRPr/>
            </a:pPr>
            <a:r>
              <a:rPr lang="en-US" b="1" dirty="0" smtClean="0">
                <a:solidFill>
                  <a:srgbClr val="002060"/>
                </a:solidFill>
              </a:rPr>
              <a:t>The Large-Area Psec Photo-Detector Collaboration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28700"/>
            <a:ext cx="7670800" cy="5753100"/>
          </a:xfrm>
          <a:prstGeom prst="rect">
            <a:avLst/>
          </a:prstGeom>
        </p:spPr>
      </p:pic>
    </p:spTree>
    <p:extLst>
      <p:ext uri="{BB962C8B-B14F-4D97-AF65-F5344CB8AC3E}">
        <p14:creationId xmlns:p14="http://schemas.microsoft.com/office/powerpoint/2010/main" val="2439814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5DB3375A-FA8F-4277-A1D5-26BDA93FC519}"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15</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19665" y="457200"/>
            <a:ext cx="9144000" cy="731837"/>
          </a:xfrm>
        </p:spPr>
        <p:txBody>
          <a:bodyPr>
            <a:noAutofit/>
          </a:bodyPr>
          <a:lstStyle/>
          <a:p>
            <a:pPr eaLnBrk="1" hangingPunct="1">
              <a:defRPr/>
            </a:pPr>
            <a:r>
              <a:rPr lang="en-US" sz="7200" b="1" dirty="0" smtClean="0">
                <a:solidFill>
                  <a:srgbClr val="002060"/>
                </a:solidFill>
              </a:rPr>
              <a:t>Time and Space Points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037" t="11398" r="14540" b="19785"/>
          <a:stretch/>
        </p:blipFill>
        <p:spPr>
          <a:xfrm>
            <a:off x="381000" y="1600200"/>
            <a:ext cx="6297561" cy="4719484"/>
          </a:xfrm>
          <a:prstGeom prst="rect">
            <a:avLst/>
          </a:prstGeom>
        </p:spPr>
      </p:pic>
      <p:cxnSp>
        <p:nvCxnSpPr>
          <p:cNvPr id="10" name="Straight Arrow Connector 9"/>
          <p:cNvCxnSpPr/>
          <p:nvPr/>
        </p:nvCxnSpPr>
        <p:spPr>
          <a:xfrm flipH="1">
            <a:off x="4313904" y="3814916"/>
            <a:ext cx="2467896" cy="14502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 name="Rectangle 3"/>
          <p:cNvSpPr txBox="1">
            <a:spLocks noChangeArrowheads="1"/>
          </p:cNvSpPr>
          <p:nvPr/>
        </p:nvSpPr>
        <p:spPr>
          <a:xfrm>
            <a:off x="6678561" y="3469558"/>
            <a:ext cx="2465439" cy="690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Clr>
                <a:srgbClr val="FFCC00"/>
              </a:buClr>
              <a:buFont typeface="Arial" pitchFamily="34" charset="0"/>
              <a:buNone/>
              <a:defRPr/>
            </a:pPr>
            <a:r>
              <a:rPr lang="en-US" sz="1800" b="1" dirty="0" smtClean="0">
                <a:solidFill>
                  <a:srgbClr val="FF0000"/>
                </a:solidFill>
              </a:rPr>
              <a:t>Pulses from the 2 ends of an 8” silk-screened cheap-glass anode strip</a:t>
            </a:r>
            <a:endParaRPr lang="en-US" sz="1800" b="1" dirty="0">
              <a:solidFill>
                <a:srgbClr val="FF0000"/>
              </a:solidFill>
            </a:endParaRPr>
          </a:p>
        </p:txBody>
      </p:sp>
      <p:sp>
        <p:nvSpPr>
          <p:cNvPr id="3" name="TextBox 2"/>
          <p:cNvSpPr txBox="1"/>
          <p:nvPr/>
        </p:nvSpPr>
        <p:spPr>
          <a:xfrm>
            <a:off x="7053532" y="4343400"/>
            <a:ext cx="1785668" cy="707886"/>
          </a:xfrm>
          <a:prstGeom prst="rect">
            <a:avLst/>
          </a:prstGeom>
          <a:noFill/>
        </p:spPr>
        <p:txBody>
          <a:bodyPr wrap="square" rtlCol="0">
            <a:spAutoFit/>
          </a:bodyPr>
          <a:lstStyle/>
          <a:p>
            <a:r>
              <a:rPr lang="en-US" sz="2000" b="1" dirty="0" smtClean="0">
                <a:solidFill>
                  <a:schemeClr val="accent4">
                    <a:lumMod val="10000"/>
                  </a:schemeClr>
                </a:solidFill>
              </a:rPr>
              <a:t>5 </a:t>
            </a:r>
            <a:r>
              <a:rPr lang="en-US" sz="2000" b="1" dirty="0" err="1" smtClean="0">
                <a:solidFill>
                  <a:schemeClr val="accent4">
                    <a:lumMod val="10000"/>
                  </a:schemeClr>
                </a:solidFill>
              </a:rPr>
              <a:t>nsec</a:t>
            </a:r>
            <a:r>
              <a:rPr lang="en-US" sz="2000" b="1" dirty="0" smtClean="0">
                <a:solidFill>
                  <a:schemeClr val="accent4">
                    <a:lumMod val="10000"/>
                  </a:schemeClr>
                </a:solidFill>
              </a:rPr>
              <a:t>/div</a:t>
            </a:r>
          </a:p>
          <a:p>
            <a:r>
              <a:rPr lang="en-US" sz="2000" b="1" dirty="0" smtClean="0">
                <a:solidFill>
                  <a:schemeClr val="accent4">
                    <a:lumMod val="10000"/>
                  </a:schemeClr>
                </a:solidFill>
              </a:rPr>
              <a:t>50 psec/</a:t>
            </a:r>
            <a:r>
              <a:rPr lang="en-US" sz="2000" b="1" dirty="0" err="1" smtClean="0">
                <a:solidFill>
                  <a:schemeClr val="accent4">
                    <a:lumMod val="10000"/>
                  </a:schemeClr>
                </a:solidFill>
              </a:rPr>
              <a:t>pt</a:t>
            </a:r>
            <a:endParaRPr lang="en-US" sz="2000" b="1" dirty="0" smtClean="0">
              <a:solidFill>
                <a:schemeClr val="accent4">
                  <a:lumMod val="10000"/>
                </a:schemeClr>
              </a:solidFill>
            </a:endParaRPr>
          </a:p>
        </p:txBody>
      </p:sp>
      <p:sp>
        <p:nvSpPr>
          <p:cNvPr id="5" name="TextBox 4"/>
          <p:cNvSpPr txBox="1"/>
          <p:nvPr/>
        </p:nvSpPr>
        <p:spPr>
          <a:xfrm>
            <a:off x="1447800" y="6298663"/>
            <a:ext cx="4876800" cy="400110"/>
          </a:xfrm>
          <a:prstGeom prst="rect">
            <a:avLst/>
          </a:prstGeom>
          <a:noFill/>
        </p:spPr>
        <p:txBody>
          <a:bodyPr wrap="square" rtlCol="0">
            <a:spAutoFit/>
          </a:bodyPr>
          <a:lstStyle/>
          <a:p>
            <a:r>
              <a:rPr lang="en-US" sz="2000" dirty="0" smtClean="0">
                <a:solidFill>
                  <a:schemeClr val="accent4">
                    <a:lumMod val="10000"/>
                  </a:schemeClr>
                </a:solidFill>
              </a:rPr>
              <a:t>Matt, Bernhard, Rob; </a:t>
            </a:r>
            <a:r>
              <a:rPr lang="en-US" sz="2000" dirty="0" err="1" smtClean="0">
                <a:solidFill>
                  <a:schemeClr val="accent4">
                    <a:lumMod val="10000"/>
                  </a:schemeClr>
                </a:solidFill>
              </a:rPr>
              <a:t>Sasha,Razib</a:t>
            </a:r>
            <a:r>
              <a:rPr lang="en-US" sz="2000" dirty="0" smtClean="0">
                <a:solidFill>
                  <a:schemeClr val="accent4">
                    <a:lumMod val="10000"/>
                  </a:schemeClr>
                </a:solidFill>
              </a:rPr>
              <a:t>, Andrei</a:t>
            </a:r>
            <a:endParaRPr lang="en-US" sz="2000" dirty="0" smtClean="0">
              <a:solidFill>
                <a:schemeClr val="accent4">
                  <a:lumMod val="10000"/>
                </a:schemeClr>
              </a:solidFill>
            </a:endParaRPr>
          </a:p>
        </p:txBody>
      </p:sp>
    </p:spTree>
    <p:extLst>
      <p:ext uri="{BB962C8B-B14F-4D97-AF65-F5344CB8AC3E}">
        <p14:creationId xmlns:p14="http://schemas.microsoft.com/office/powerpoint/2010/main" val="739173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US" b="1" dirty="0" smtClean="0"/>
              <a:t>Reconstructing the vertex space point: Simplest case- 2 hits (</a:t>
            </a:r>
            <a:r>
              <a:rPr lang="en-US" b="1" dirty="0" err="1" smtClean="0"/>
              <a:t>x,y</a:t>
            </a:r>
            <a:r>
              <a:rPr lang="en-US" b="1" dirty="0" smtClean="0"/>
              <a:t>) at wall</a:t>
            </a:r>
            <a:endParaRPr lang="en-US" b="1" dirty="0"/>
          </a:p>
        </p:txBody>
      </p:sp>
      <p:sp>
        <p:nvSpPr>
          <p:cNvPr id="4" name="Date Placeholder 3"/>
          <p:cNvSpPr>
            <a:spLocks noGrp="1"/>
          </p:cNvSpPr>
          <p:nvPr>
            <p:ph type="dt" sz="half" idx="10"/>
          </p:nvPr>
        </p:nvSpPr>
        <p:spPr/>
        <p:txBody>
          <a:bodyPr/>
          <a:lstStyle/>
          <a:p>
            <a:fld id="{548F2FBE-92E5-4832-8916-0249EE1DF428}"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16</a:t>
            </a:fld>
            <a:endParaRPr lang="en-US" dirty="0"/>
          </a:p>
        </p:txBody>
      </p:sp>
      <p:cxnSp>
        <p:nvCxnSpPr>
          <p:cNvPr id="8" name="Straight Connector 7"/>
          <p:cNvCxnSpPr/>
          <p:nvPr/>
        </p:nvCxnSpPr>
        <p:spPr>
          <a:xfrm>
            <a:off x="6400800" y="1600200"/>
            <a:ext cx="0" cy="4495800"/>
          </a:xfrm>
          <a:prstGeom prst="line">
            <a:avLst/>
          </a:prstGeom>
          <a:ln w="76200">
            <a:solidFill>
              <a:srgbClr val="151517"/>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53600" y="4495800"/>
            <a:ext cx="914400" cy="914400"/>
          </a:xfrm>
          <a:prstGeom prst="straightConnector1">
            <a:avLst/>
          </a:prstGeom>
          <a:ln>
            <a:solidFill>
              <a:srgbClr val="151517"/>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828800" y="2819400"/>
            <a:ext cx="4572000" cy="609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3429000"/>
            <a:ext cx="4572000" cy="19812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371600" y="3848100"/>
            <a:ext cx="457200" cy="45719"/>
          </a:xfrm>
          <a:prstGeom prst="ellipse">
            <a:avLst/>
          </a:prstGeom>
        </p:spPr>
        <p:txBody>
          <a:bodyPr wrap="square" rtlCol="0" anchor="ctr">
            <a:spAutoFit/>
          </a:bodyPr>
          <a:lstStyle/>
          <a:p>
            <a:pPr algn="ctr">
              <a:lnSpc>
                <a:spcPct val="85000"/>
              </a:lnSpc>
            </a:pPr>
            <a:endParaRPr lang="en-US" sz="2400" b="1" dirty="0" smtClean="0">
              <a:solidFill>
                <a:srgbClr val="151517"/>
              </a:solidFill>
            </a:endParaRPr>
          </a:p>
        </p:txBody>
      </p:sp>
      <p:sp>
        <p:nvSpPr>
          <p:cNvPr id="23" name="Oval 22"/>
          <p:cNvSpPr/>
          <p:nvPr/>
        </p:nvSpPr>
        <p:spPr>
          <a:xfrm>
            <a:off x="7438030" y="3851512"/>
            <a:ext cx="914400" cy="914400"/>
          </a:xfrm>
          <a:prstGeom prst="ellipse">
            <a:avLst/>
          </a:prstGeom>
        </p:spPr>
        <p:txBody>
          <a:bodyPr wrap="none" rtlCol="0" anchor="ctr">
            <a:spAutoFit/>
          </a:bodyPr>
          <a:lstStyle/>
          <a:p>
            <a:pPr algn="ctr">
              <a:lnSpc>
                <a:spcPct val="85000"/>
              </a:lnSpc>
            </a:pPr>
            <a:endParaRPr lang="en-US" sz="2400" b="1" dirty="0" smtClean="0">
              <a:solidFill>
                <a:srgbClr val="151517"/>
              </a:solidFill>
            </a:endParaRPr>
          </a:p>
        </p:txBody>
      </p:sp>
      <p:sp>
        <p:nvSpPr>
          <p:cNvPr id="31" name="TextBox 30"/>
          <p:cNvSpPr txBox="1"/>
          <p:nvPr/>
        </p:nvSpPr>
        <p:spPr>
          <a:xfrm>
            <a:off x="6790330" y="2438400"/>
            <a:ext cx="2209800" cy="523220"/>
          </a:xfrm>
          <a:prstGeom prst="rect">
            <a:avLst/>
          </a:prstGeom>
          <a:noFill/>
        </p:spPr>
        <p:txBody>
          <a:bodyPr wrap="square" rtlCol="0">
            <a:spAutoFit/>
          </a:bodyPr>
          <a:lstStyle/>
          <a:p>
            <a:r>
              <a:rPr lang="en-US" sz="2800" b="1" dirty="0" smtClean="0">
                <a:solidFill>
                  <a:schemeClr val="accent4">
                    <a:lumMod val="10000"/>
                  </a:schemeClr>
                </a:solidFill>
              </a:rPr>
              <a:t>T</a:t>
            </a:r>
            <a:r>
              <a:rPr lang="en-US" sz="2800" b="1" baseline="-25000" dirty="0" smtClean="0">
                <a:solidFill>
                  <a:schemeClr val="accent4">
                    <a:lumMod val="10000"/>
                  </a:schemeClr>
                </a:solidFill>
              </a:rPr>
              <a:t>1</a:t>
            </a:r>
            <a:r>
              <a:rPr lang="en-US" sz="2800" b="1" dirty="0" smtClean="0">
                <a:solidFill>
                  <a:schemeClr val="accent4">
                    <a:lumMod val="10000"/>
                  </a:schemeClr>
                </a:solidFill>
              </a:rPr>
              <a:t>, X</a:t>
            </a:r>
            <a:r>
              <a:rPr lang="en-US" sz="2800" b="1" baseline="-25000" dirty="0" smtClean="0">
                <a:solidFill>
                  <a:schemeClr val="accent4">
                    <a:lumMod val="10000"/>
                  </a:schemeClr>
                </a:solidFill>
              </a:rPr>
              <a:t>1</a:t>
            </a:r>
            <a:r>
              <a:rPr lang="en-US" sz="2800" b="1" dirty="0" smtClean="0">
                <a:solidFill>
                  <a:schemeClr val="accent4">
                    <a:lumMod val="10000"/>
                  </a:schemeClr>
                </a:solidFill>
              </a:rPr>
              <a:t>, Y</a:t>
            </a:r>
            <a:r>
              <a:rPr lang="en-US" sz="2800" b="1" baseline="-25000" dirty="0" smtClean="0">
                <a:solidFill>
                  <a:schemeClr val="accent4">
                    <a:lumMod val="10000"/>
                  </a:schemeClr>
                </a:solidFill>
              </a:rPr>
              <a:t>1</a:t>
            </a:r>
          </a:p>
        </p:txBody>
      </p:sp>
      <p:sp>
        <p:nvSpPr>
          <p:cNvPr id="32" name="TextBox 31"/>
          <p:cNvSpPr txBox="1"/>
          <p:nvPr/>
        </p:nvSpPr>
        <p:spPr>
          <a:xfrm>
            <a:off x="6790330" y="5148590"/>
            <a:ext cx="2209800" cy="523220"/>
          </a:xfrm>
          <a:prstGeom prst="rect">
            <a:avLst/>
          </a:prstGeom>
          <a:noFill/>
        </p:spPr>
        <p:txBody>
          <a:bodyPr wrap="square" rtlCol="0">
            <a:spAutoFit/>
          </a:bodyPr>
          <a:lstStyle/>
          <a:p>
            <a:r>
              <a:rPr lang="en-US" sz="2800" b="1" dirty="0" smtClean="0">
                <a:solidFill>
                  <a:schemeClr val="accent4">
                    <a:lumMod val="10000"/>
                  </a:schemeClr>
                </a:solidFill>
              </a:rPr>
              <a:t>T</a:t>
            </a:r>
            <a:r>
              <a:rPr lang="en-US" sz="2800" b="1" baseline="-25000" dirty="0" smtClean="0">
                <a:solidFill>
                  <a:schemeClr val="accent4">
                    <a:lumMod val="10000"/>
                  </a:schemeClr>
                </a:solidFill>
              </a:rPr>
              <a:t>2</a:t>
            </a:r>
            <a:r>
              <a:rPr lang="en-US" sz="2800" b="1" dirty="0" smtClean="0">
                <a:solidFill>
                  <a:schemeClr val="accent4">
                    <a:lumMod val="10000"/>
                  </a:schemeClr>
                </a:solidFill>
              </a:rPr>
              <a:t>, X</a:t>
            </a:r>
            <a:r>
              <a:rPr lang="en-US" sz="2800" b="1" baseline="-25000" dirty="0" smtClean="0">
                <a:solidFill>
                  <a:schemeClr val="accent4">
                    <a:lumMod val="10000"/>
                  </a:schemeClr>
                </a:solidFill>
              </a:rPr>
              <a:t>2</a:t>
            </a:r>
            <a:r>
              <a:rPr lang="en-US" sz="2800" b="1" dirty="0" smtClean="0">
                <a:solidFill>
                  <a:schemeClr val="accent4">
                    <a:lumMod val="10000"/>
                  </a:schemeClr>
                </a:solidFill>
              </a:rPr>
              <a:t>, Y</a:t>
            </a:r>
            <a:r>
              <a:rPr lang="en-US" sz="2800" b="1" baseline="-25000" dirty="0" smtClean="0">
                <a:solidFill>
                  <a:schemeClr val="accent4">
                    <a:lumMod val="10000"/>
                  </a:schemeClr>
                </a:solidFill>
              </a:rPr>
              <a:t>2</a:t>
            </a:r>
          </a:p>
        </p:txBody>
      </p:sp>
      <p:sp>
        <p:nvSpPr>
          <p:cNvPr id="33" name="TextBox 32"/>
          <p:cNvSpPr txBox="1"/>
          <p:nvPr/>
        </p:nvSpPr>
        <p:spPr>
          <a:xfrm>
            <a:off x="0" y="2312158"/>
            <a:ext cx="3505200" cy="954107"/>
          </a:xfrm>
          <a:prstGeom prst="rect">
            <a:avLst/>
          </a:prstGeom>
          <a:noFill/>
        </p:spPr>
        <p:txBody>
          <a:bodyPr wrap="square" rtlCol="0">
            <a:spAutoFit/>
          </a:bodyPr>
          <a:lstStyle/>
          <a:p>
            <a:r>
              <a:rPr lang="en-US" sz="2800" b="1" dirty="0" smtClean="0">
                <a:solidFill>
                  <a:schemeClr val="accent4">
                    <a:lumMod val="10000"/>
                  </a:schemeClr>
                </a:solidFill>
              </a:rPr>
              <a:t>Vertex (e.g. </a:t>
            </a:r>
            <a:r>
              <a:rPr lang="en-US" sz="2800" b="1" dirty="0" smtClean="0">
                <a:solidFill>
                  <a:schemeClr val="accent4">
                    <a:lumMod val="10000"/>
                  </a:schemeClr>
                </a:solidFill>
                <a:latin typeface="Symbol" pitchFamily="18" charset="2"/>
              </a:rPr>
              <a:t>p</a:t>
            </a:r>
            <a:r>
              <a:rPr lang="en-US" sz="2800" b="1" baseline="30000" dirty="0" smtClean="0">
                <a:solidFill>
                  <a:schemeClr val="accent4">
                    <a:lumMod val="10000"/>
                  </a:schemeClr>
                </a:solidFill>
              </a:rPr>
              <a:t>0</a:t>
            </a:r>
            <a:r>
              <a:rPr lang="en-US" sz="2800" b="1" dirty="0" smtClean="0">
                <a:solidFill>
                  <a:schemeClr val="accent4">
                    <a:lumMod val="10000"/>
                  </a:schemeClr>
                </a:solidFill>
              </a:rPr>
              <a:t>-&gt;</a:t>
            </a:r>
            <a:r>
              <a:rPr lang="en-US" sz="2800" b="1" dirty="0" err="1" smtClean="0">
                <a:solidFill>
                  <a:schemeClr val="accent4">
                    <a:lumMod val="10000"/>
                  </a:schemeClr>
                </a:solidFill>
                <a:latin typeface="Symbol" pitchFamily="18" charset="2"/>
              </a:rPr>
              <a:t>gg</a:t>
            </a:r>
            <a:r>
              <a:rPr lang="en-US" sz="2800" b="1" dirty="0" smtClean="0">
                <a:solidFill>
                  <a:schemeClr val="accent4">
                    <a:lumMod val="10000"/>
                  </a:schemeClr>
                </a:solidFill>
              </a:rPr>
              <a:t>)</a:t>
            </a:r>
          </a:p>
          <a:p>
            <a:r>
              <a:rPr lang="en-US" sz="2800" b="1" dirty="0" err="1" smtClean="0">
                <a:solidFill>
                  <a:schemeClr val="accent4">
                    <a:lumMod val="10000"/>
                  </a:schemeClr>
                </a:solidFill>
              </a:rPr>
              <a:t>T</a:t>
            </a:r>
            <a:r>
              <a:rPr lang="en-US" sz="2800" b="1" baseline="-25000" dirty="0" err="1" smtClean="0">
                <a:solidFill>
                  <a:schemeClr val="accent4">
                    <a:lumMod val="10000"/>
                  </a:schemeClr>
                </a:solidFill>
              </a:rPr>
              <a:t>v</a:t>
            </a:r>
            <a:r>
              <a:rPr lang="en-US" sz="2800" b="1" dirty="0" smtClean="0">
                <a:solidFill>
                  <a:schemeClr val="accent4">
                    <a:lumMod val="10000"/>
                  </a:schemeClr>
                </a:solidFill>
              </a:rPr>
              <a:t>, X</a:t>
            </a:r>
            <a:r>
              <a:rPr lang="en-US" sz="2800" b="1" baseline="-25000" dirty="0" smtClean="0">
                <a:solidFill>
                  <a:schemeClr val="accent4">
                    <a:lumMod val="10000"/>
                  </a:schemeClr>
                </a:solidFill>
              </a:rPr>
              <a:t>v</a:t>
            </a:r>
            <a:r>
              <a:rPr lang="en-US" sz="2800" b="1" dirty="0" smtClean="0">
                <a:solidFill>
                  <a:schemeClr val="accent4">
                    <a:lumMod val="10000"/>
                  </a:schemeClr>
                </a:solidFill>
              </a:rPr>
              <a:t>, </a:t>
            </a:r>
            <a:r>
              <a:rPr lang="en-US" sz="2800" b="1" dirty="0" err="1" smtClean="0">
                <a:solidFill>
                  <a:schemeClr val="accent4">
                    <a:lumMod val="10000"/>
                  </a:schemeClr>
                </a:solidFill>
              </a:rPr>
              <a:t>Y</a:t>
            </a:r>
            <a:r>
              <a:rPr lang="en-US" sz="2800" b="1" baseline="-25000" dirty="0" err="1" smtClean="0">
                <a:solidFill>
                  <a:schemeClr val="accent4">
                    <a:lumMod val="10000"/>
                  </a:schemeClr>
                </a:solidFill>
              </a:rPr>
              <a:t>v</a:t>
            </a:r>
            <a:r>
              <a:rPr lang="en-US" sz="2800" b="1" dirty="0" smtClean="0">
                <a:solidFill>
                  <a:schemeClr val="accent4">
                    <a:lumMod val="10000"/>
                  </a:schemeClr>
                </a:solidFill>
              </a:rPr>
              <a:t>, </a:t>
            </a:r>
            <a:r>
              <a:rPr lang="en-US" sz="2800" b="1" dirty="0" err="1" smtClean="0">
                <a:solidFill>
                  <a:schemeClr val="accent4">
                    <a:lumMod val="10000"/>
                  </a:schemeClr>
                </a:solidFill>
              </a:rPr>
              <a:t>Z</a:t>
            </a:r>
            <a:r>
              <a:rPr lang="en-US" sz="2800" b="1" baseline="-25000" dirty="0" err="1" smtClean="0">
                <a:solidFill>
                  <a:schemeClr val="accent4">
                    <a:lumMod val="10000"/>
                  </a:schemeClr>
                </a:solidFill>
              </a:rPr>
              <a:t>v</a:t>
            </a:r>
            <a:endParaRPr lang="en-US" sz="2800" b="1" baseline="-25000" dirty="0" smtClean="0">
              <a:solidFill>
                <a:schemeClr val="accent4">
                  <a:lumMod val="10000"/>
                </a:schemeClr>
              </a:solidFill>
            </a:endParaRPr>
          </a:p>
        </p:txBody>
      </p:sp>
      <p:sp>
        <p:nvSpPr>
          <p:cNvPr id="34" name="TextBox 33"/>
          <p:cNvSpPr txBox="1"/>
          <p:nvPr/>
        </p:nvSpPr>
        <p:spPr>
          <a:xfrm rot="21138289">
            <a:off x="4391431" y="2538079"/>
            <a:ext cx="1524000" cy="523220"/>
          </a:xfrm>
          <a:prstGeom prst="rect">
            <a:avLst/>
          </a:prstGeom>
          <a:noFill/>
        </p:spPr>
        <p:txBody>
          <a:bodyPr wrap="square" rtlCol="0">
            <a:spAutoFit/>
          </a:bodyPr>
          <a:lstStyle/>
          <a:p>
            <a:r>
              <a:rPr lang="en-US" sz="2800" b="1" dirty="0" smtClean="0">
                <a:solidFill>
                  <a:srgbClr val="FF0000"/>
                </a:solidFill>
              </a:rPr>
              <a:t>Photon 1</a:t>
            </a:r>
          </a:p>
        </p:txBody>
      </p:sp>
      <p:sp>
        <p:nvSpPr>
          <p:cNvPr id="35" name="TextBox 34"/>
          <p:cNvSpPr txBox="1"/>
          <p:nvPr/>
        </p:nvSpPr>
        <p:spPr>
          <a:xfrm rot="1350571">
            <a:off x="3401182" y="3989178"/>
            <a:ext cx="1524000" cy="954107"/>
          </a:xfrm>
          <a:prstGeom prst="rect">
            <a:avLst/>
          </a:prstGeom>
          <a:noFill/>
        </p:spPr>
        <p:txBody>
          <a:bodyPr wrap="square" rtlCol="0">
            <a:spAutoFit/>
          </a:bodyPr>
          <a:lstStyle/>
          <a:p>
            <a:r>
              <a:rPr lang="en-US" sz="2800" b="1" dirty="0">
                <a:solidFill>
                  <a:srgbClr val="FF0000"/>
                </a:solidFill>
              </a:rPr>
              <a:t>Photon </a:t>
            </a:r>
            <a:r>
              <a:rPr lang="en-US" sz="2800" b="1" dirty="0" smtClean="0">
                <a:solidFill>
                  <a:srgbClr val="FF0000"/>
                </a:solidFill>
              </a:rPr>
              <a:t>2</a:t>
            </a:r>
          </a:p>
          <a:p>
            <a:endParaRPr lang="en-US" sz="2800" b="1" dirty="0">
              <a:solidFill>
                <a:srgbClr val="FF0000"/>
              </a:solidFill>
            </a:endParaRPr>
          </a:p>
        </p:txBody>
      </p:sp>
      <p:cxnSp>
        <p:nvCxnSpPr>
          <p:cNvPr id="36" name="Straight Connector 35"/>
          <p:cNvCxnSpPr/>
          <p:nvPr/>
        </p:nvCxnSpPr>
        <p:spPr>
          <a:xfrm flipV="1">
            <a:off x="5943600" y="2819400"/>
            <a:ext cx="381000" cy="23792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00800" y="1338590"/>
            <a:ext cx="2209800" cy="954107"/>
          </a:xfrm>
          <a:prstGeom prst="rect">
            <a:avLst/>
          </a:prstGeom>
          <a:noFill/>
        </p:spPr>
        <p:txBody>
          <a:bodyPr wrap="square" rtlCol="0">
            <a:spAutoFit/>
          </a:bodyPr>
          <a:lstStyle/>
          <a:p>
            <a:r>
              <a:rPr lang="en-US" sz="2800" b="1" dirty="0" smtClean="0">
                <a:solidFill>
                  <a:schemeClr val="accent4">
                    <a:lumMod val="10000"/>
                  </a:schemeClr>
                </a:solidFill>
              </a:rPr>
              <a:t>Detector Plane</a:t>
            </a:r>
          </a:p>
        </p:txBody>
      </p:sp>
      <p:sp>
        <p:nvSpPr>
          <p:cNvPr id="49" name="TextBox 48"/>
          <p:cNvSpPr txBox="1"/>
          <p:nvPr/>
        </p:nvSpPr>
        <p:spPr>
          <a:xfrm>
            <a:off x="990600" y="4419600"/>
            <a:ext cx="3372662" cy="1815882"/>
          </a:xfrm>
          <a:prstGeom prst="rect">
            <a:avLst/>
          </a:prstGeom>
          <a:noFill/>
        </p:spPr>
        <p:txBody>
          <a:bodyPr wrap="square" rtlCol="0">
            <a:spAutoFit/>
          </a:bodyPr>
          <a:lstStyle/>
          <a:p>
            <a:r>
              <a:rPr lang="en-US" sz="2800" b="1" dirty="0" smtClean="0">
                <a:solidFill>
                  <a:srgbClr val="002060"/>
                </a:solidFill>
              </a:rPr>
              <a:t>One can reconstruct the vertex from the times and positions- 3D reconstruction</a:t>
            </a:r>
          </a:p>
        </p:txBody>
      </p:sp>
      <p:cxnSp>
        <p:nvCxnSpPr>
          <p:cNvPr id="51" name="Straight Arrow Connector 50"/>
          <p:cNvCxnSpPr/>
          <p:nvPr/>
        </p:nvCxnSpPr>
        <p:spPr>
          <a:xfrm flipV="1">
            <a:off x="1752600" y="3505200"/>
            <a:ext cx="76200" cy="99060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46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6600" b="1" dirty="0">
                <a:solidFill>
                  <a:schemeClr val="bg2">
                    <a:lumMod val="50000"/>
                  </a:schemeClr>
                </a:solidFill>
              </a:rPr>
              <a:t>The 4 Determinants of Time </a:t>
            </a:r>
            <a:r>
              <a:rPr lang="en-US" sz="6600" b="1" dirty="0" smtClean="0">
                <a:solidFill>
                  <a:schemeClr val="bg2">
                    <a:lumMod val="50000"/>
                  </a:schemeClr>
                </a:solidFill>
              </a:rPr>
              <a:t>Resolution</a:t>
            </a:r>
            <a:endParaRPr lang="en-US" sz="6600" b="1" dirty="0"/>
          </a:p>
        </p:txBody>
      </p:sp>
      <p:sp>
        <p:nvSpPr>
          <p:cNvPr id="3" name="Content Placeholder 2"/>
          <p:cNvSpPr>
            <a:spLocks noGrp="1"/>
          </p:cNvSpPr>
          <p:nvPr>
            <p:ph idx="1"/>
          </p:nvPr>
        </p:nvSpPr>
        <p:spPr>
          <a:xfrm>
            <a:off x="228600" y="1066799"/>
            <a:ext cx="9144000" cy="2819401"/>
          </a:xfrm>
        </p:spPr>
        <p:txBody>
          <a:bodyPr>
            <a:noAutofit/>
          </a:bodyPr>
          <a:lstStyle/>
          <a:p>
            <a:pPr marL="0" indent="0">
              <a:lnSpc>
                <a:spcPct val="120000"/>
              </a:lnSpc>
              <a:buNone/>
            </a:pPr>
            <a:endParaRPr lang="en-US" sz="2800" b="1" dirty="0" smtClean="0">
              <a:solidFill>
                <a:schemeClr val="bg2">
                  <a:lumMod val="50000"/>
                </a:schemeClr>
              </a:solidFill>
            </a:endParaRPr>
          </a:p>
          <a:p>
            <a:pPr marL="914400" lvl="1" indent="-514350">
              <a:lnSpc>
                <a:spcPct val="120000"/>
              </a:lnSpc>
              <a:buFont typeface="+mj-lt"/>
              <a:buAutoNum type="alphaLcParenR"/>
            </a:pPr>
            <a:r>
              <a:rPr lang="en-US" sz="3200" b="1" dirty="0" smtClean="0">
                <a:solidFill>
                  <a:srgbClr val="FF6600"/>
                </a:solidFill>
              </a:rPr>
              <a:t>Signal/Noise (S/N)</a:t>
            </a:r>
          </a:p>
          <a:p>
            <a:pPr marL="914400" lvl="1" indent="-514350">
              <a:lnSpc>
                <a:spcPct val="120000"/>
              </a:lnSpc>
              <a:buFont typeface="+mj-lt"/>
              <a:buAutoNum type="alphaLcParenR"/>
            </a:pPr>
            <a:r>
              <a:rPr lang="en-US" sz="3200" b="1" dirty="0" smtClean="0">
                <a:solidFill>
                  <a:srgbClr val="FF0066"/>
                </a:solidFill>
              </a:rPr>
              <a:t>Analog Band-width (ABW)</a:t>
            </a:r>
          </a:p>
          <a:p>
            <a:pPr marL="914400" lvl="1" indent="-514350">
              <a:lnSpc>
                <a:spcPct val="120000"/>
              </a:lnSpc>
              <a:buFont typeface="+mj-lt"/>
              <a:buAutoNum type="alphaLcParenR"/>
            </a:pPr>
            <a:r>
              <a:rPr lang="en-US" sz="3200" b="1" dirty="0" smtClean="0">
                <a:solidFill>
                  <a:srgbClr val="B9479B"/>
                </a:solidFill>
              </a:rPr>
              <a:t>Sampling Rate</a:t>
            </a:r>
          </a:p>
          <a:p>
            <a:pPr marL="914400" lvl="1" indent="-514350">
              <a:lnSpc>
                <a:spcPct val="120000"/>
              </a:lnSpc>
              <a:buFont typeface="+mj-lt"/>
              <a:buAutoNum type="alphaLcParenR"/>
            </a:pPr>
            <a:r>
              <a:rPr lang="en-US" sz="3200" b="1" dirty="0" smtClean="0">
                <a:solidFill>
                  <a:schemeClr val="accent1">
                    <a:lumMod val="50000"/>
                  </a:schemeClr>
                </a:solidFill>
              </a:rPr>
              <a:t>Signal statistics</a:t>
            </a:r>
          </a:p>
        </p:txBody>
      </p:sp>
      <p:sp>
        <p:nvSpPr>
          <p:cNvPr id="4" name="Date Placeholder 3"/>
          <p:cNvSpPr>
            <a:spLocks noGrp="1"/>
          </p:cNvSpPr>
          <p:nvPr>
            <p:ph type="dt" sz="half" idx="10"/>
          </p:nvPr>
        </p:nvSpPr>
        <p:spPr/>
        <p:txBody>
          <a:bodyPr/>
          <a:lstStyle/>
          <a:p>
            <a:fld id="{891F185A-D057-4115-ADE5-A01C54234C9C}"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17</a:t>
            </a:fld>
            <a:endParaRPr lang="en-US" dirty="0"/>
          </a:p>
        </p:txBody>
      </p:sp>
      <p:sp>
        <p:nvSpPr>
          <p:cNvPr id="7" name="TextBox 6"/>
          <p:cNvSpPr txBox="1"/>
          <p:nvPr/>
        </p:nvSpPr>
        <p:spPr>
          <a:xfrm>
            <a:off x="262759" y="5147608"/>
            <a:ext cx="8534400" cy="1938992"/>
          </a:xfrm>
          <a:prstGeom prst="rect">
            <a:avLst/>
          </a:prstGeom>
          <a:noFill/>
        </p:spPr>
        <p:txBody>
          <a:bodyPr wrap="square" rtlCol="0">
            <a:spAutoFit/>
          </a:bodyPr>
          <a:lstStyle/>
          <a:p>
            <a:r>
              <a:rPr lang="en-US" sz="2400" dirty="0" smtClean="0">
                <a:solidFill>
                  <a:srgbClr val="151517"/>
                </a:solidFill>
              </a:rPr>
              <a:t>J.F. </a:t>
            </a:r>
            <a:r>
              <a:rPr lang="en-US" sz="2400" dirty="0" err="1" smtClean="0">
                <a:solidFill>
                  <a:srgbClr val="151517"/>
                </a:solidFill>
              </a:rPr>
              <a:t>Genat</a:t>
            </a:r>
            <a:r>
              <a:rPr lang="en-US" sz="2400" dirty="0" smtClean="0">
                <a:solidFill>
                  <a:srgbClr val="151517"/>
                </a:solidFill>
              </a:rPr>
              <a:t>, F. Tang, H. Frisch, and G. Varner; </a:t>
            </a:r>
            <a:r>
              <a:rPr lang="en-US" sz="2400" i="1" dirty="0" smtClean="0">
                <a:solidFill>
                  <a:srgbClr val="151517"/>
                </a:solidFill>
              </a:rPr>
              <a:t>Picosecond Resolution Timing Measurements, </a:t>
            </a:r>
            <a:r>
              <a:rPr lang="en-US" sz="2400" dirty="0" err="1" smtClean="0">
                <a:solidFill>
                  <a:srgbClr val="151517"/>
                </a:solidFill>
              </a:rPr>
              <a:t>Nucl</a:t>
            </a:r>
            <a:r>
              <a:rPr lang="en-US" sz="2400" dirty="0" smtClean="0">
                <a:solidFill>
                  <a:srgbClr val="151517"/>
                </a:solidFill>
              </a:rPr>
              <a:t>. Instr. Meth A607, 387 (2009);</a:t>
            </a:r>
          </a:p>
          <a:p>
            <a:r>
              <a:rPr lang="en-US" sz="2400" dirty="0" smtClean="0">
                <a:solidFill>
                  <a:srgbClr val="151517"/>
                </a:solidFill>
              </a:rPr>
              <a:t>Workshop on </a:t>
            </a:r>
            <a:r>
              <a:rPr lang="en-US" sz="2400" i="1" dirty="0" smtClean="0">
                <a:solidFill>
                  <a:srgbClr val="151517"/>
                </a:solidFill>
              </a:rPr>
              <a:t>The Factors that Limit Time Resolution in Photo-detectors, </a:t>
            </a:r>
            <a:r>
              <a:rPr lang="en-US" sz="2400" dirty="0" smtClean="0">
                <a:solidFill>
                  <a:srgbClr val="151517"/>
                </a:solidFill>
              </a:rPr>
              <a:t>University of Chicago, April 28-29, 2011</a:t>
            </a:r>
          </a:p>
          <a:p>
            <a:endParaRPr lang="en-US" sz="2400" b="1" dirty="0" smtClean="0">
              <a:solidFill>
                <a:srgbClr val="151517"/>
              </a:solidFill>
            </a:endParaRPr>
          </a:p>
        </p:txBody>
      </p:sp>
      <p:pic>
        <p:nvPicPr>
          <p:cNvPr id="8"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52360" t="38076" r="31825" b="34951"/>
          <a:stretch/>
        </p:blipFill>
        <p:spPr>
          <a:xfrm>
            <a:off x="5808159" y="1600200"/>
            <a:ext cx="2726241" cy="3460224"/>
          </a:xfrm>
          <a:prstGeom prst="rect">
            <a:avLst/>
          </a:prstGeom>
          <a:ln>
            <a:noFill/>
          </a:ln>
        </p:spPr>
      </p:pic>
      <p:sp>
        <p:nvSpPr>
          <p:cNvPr id="11" name="Rectangle 10"/>
          <p:cNvSpPr/>
          <p:nvPr/>
        </p:nvSpPr>
        <p:spPr>
          <a:xfrm>
            <a:off x="6892159" y="4352538"/>
            <a:ext cx="1905000" cy="707886"/>
          </a:xfrm>
          <a:prstGeom prst="rect">
            <a:avLst/>
          </a:prstGeom>
        </p:spPr>
        <p:txBody>
          <a:bodyPr wrap="square">
            <a:spAutoFit/>
          </a:bodyPr>
          <a:lstStyle/>
          <a:p>
            <a:pPr lvl="0"/>
            <a:r>
              <a:rPr lang="en-US" sz="2000" b="1" dirty="0">
                <a:solidFill>
                  <a:srgbClr val="F9FAD4"/>
                </a:solidFill>
              </a:rPr>
              <a:t>5 </a:t>
            </a:r>
            <a:r>
              <a:rPr lang="en-US" sz="2000" b="1" dirty="0" err="1">
                <a:solidFill>
                  <a:srgbClr val="F9FAD4"/>
                </a:solidFill>
              </a:rPr>
              <a:t>nsec</a:t>
            </a:r>
            <a:r>
              <a:rPr lang="en-US" sz="2000" b="1" dirty="0">
                <a:solidFill>
                  <a:srgbClr val="F9FAD4"/>
                </a:solidFill>
              </a:rPr>
              <a:t>/div</a:t>
            </a:r>
          </a:p>
          <a:p>
            <a:pPr lvl="0"/>
            <a:r>
              <a:rPr lang="en-US" sz="2000" b="1" dirty="0">
                <a:solidFill>
                  <a:srgbClr val="F9FAD4"/>
                </a:solidFill>
              </a:rPr>
              <a:t>50 psec/</a:t>
            </a:r>
            <a:r>
              <a:rPr lang="en-US" sz="2000" b="1" dirty="0" err="1">
                <a:solidFill>
                  <a:srgbClr val="F9FAD4"/>
                </a:solidFill>
              </a:rPr>
              <a:t>pt</a:t>
            </a:r>
            <a:endParaRPr lang="en-US" sz="2000" b="1" dirty="0">
              <a:solidFill>
                <a:srgbClr val="F9FAD4"/>
              </a:solidFill>
            </a:endParaRPr>
          </a:p>
        </p:txBody>
      </p:sp>
      <p:cxnSp>
        <p:nvCxnSpPr>
          <p:cNvPr id="13" name="Straight Arrow Connector 12"/>
          <p:cNvCxnSpPr/>
          <p:nvPr/>
        </p:nvCxnSpPr>
        <p:spPr>
          <a:xfrm>
            <a:off x="4529959" y="2057400"/>
            <a:ext cx="1108841" cy="2286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44659" y="1219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55324" y="3060984"/>
            <a:ext cx="1245476" cy="26932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33800" y="3429000"/>
            <a:ext cx="2667000" cy="381000"/>
          </a:xfrm>
          <a:prstGeom prst="straightConnector1">
            <a:avLst/>
          </a:prstGeom>
          <a:ln w="38100">
            <a:solidFill>
              <a:srgbClr val="B9479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31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a:noFill/>
          </a:ln>
        </p:spPr>
        <p:txBody>
          <a:bodyPr/>
          <a:lstStyle/>
          <a:p>
            <a:r>
              <a:rPr lang="en-US" b="1" dirty="0" smtClean="0"/>
              <a:t>Simulation of Resolution </a:t>
            </a:r>
            <a:r>
              <a:rPr lang="en-US" b="1" dirty="0" err="1" smtClean="0"/>
              <a:t>vs</a:t>
            </a:r>
            <a:r>
              <a:rPr lang="en-US" b="1" dirty="0" smtClean="0"/>
              <a:t> </a:t>
            </a:r>
            <a:r>
              <a:rPr lang="en-US" b="1" dirty="0" err="1" smtClean="0"/>
              <a:t>abw</a:t>
            </a:r>
            <a:endParaRPr lang="en-US" b="1" dirty="0"/>
          </a:p>
        </p:txBody>
      </p:sp>
      <p:sp>
        <p:nvSpPr>
          <p:cNvPr id="4" name="Date Placeholder 3"/>
          <p:cNvSpPr>
            <a:spLocks noGrp="1"/>
          </p:cNvSpPr>
          <p:nvPr>
            <p:ph type="dt" sz="half" idx="10"/>
          </p:nvPr>
        </p:nvSpPr>
        <p:spPr/>
        <p:txBody>
          <a:bodyPr/>
          <a:lstStyle/>
          <a:p>
            <a:fld id="{7F546693-C213-4C9A-8969-B255D3678800}"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18</a:t>
            </a:fld>
            <a:endParaRPr lang="en-US" dirty="0"/>
          </a:p>
        </p:txBody>
      </p:sp>
      <p:sp>
        <p:nvSpPr>
          <p:cNvPr id="8" name="TextBox 7"/>
          <p:cNvSpPr txBox="1"/>
          <p:nvPr/>
        </p:nvSpPr>
        <p:spPr>
          <a:xfrm>
            <a:off x="4724400" y="762000"/>
            <a:ext cx="4419600" cy="523220"/>
          </a:xfrm>
          <a:prstGeom prst="rect">
            <a:avLst/>
          </a:prstGeom>
          <a:noFill/>
        </p:spPr>
        <p:txBody>
          <a:bodyPr wrap="square" rtlCol="0">
            <a:spAutoFit/>
          </a:bodyPr>
          <a:lstStyle/>
          <a:p>
            <a:r>
              <a:rPr lang="en-US" sz="2800" b="1" dirty="0" smtClean="0">
                <a:solidFill>
                  <a:schemeClr val="accent4">
                    <a:lumMod val="10000"/>
                  </a:schemeClr>
                </a:solidFill>
              </a:rPr>
              <a:t>Jean-Francois </a:t>
            </a:r>
            <a:r>
              <a:rPr lang="en-US" sz="2800" b="1" dirty="0" err="1" smtClean="0">
                <a:solidFill>
                  <a:schemeClr val="accent4">
                    <a:lumMod val="10000"/>
                  </a:schemeClr>
                </a:solidFill>
              </a:rPr>
              <a:t>Genat</a:t>
            </a:r>
            <a:endParaRPr lang="en-US" sz="2800" b="1" dirty="0" smtClean="0">
              <a:solidFill>
                <a:schemeClr val="accent4">
                  <a:lumMod val="10000"/>
                </a:schemeClr>
              </a:solidFill>
            </a:endParaRPr>
          </a:p>
        </p:txBody>
      </p:sp>
      <p:sp>
        <p:nvSpPr>
          <p:cNvPr id="9" name="TextBox 8"/>
          <p:cNvSpPr txBox="1"/>
          <p:nvPr/>
        </p:nvSpPr>
        <p:spPr>
          <a:xfrm>
            <a:off x="76200" y="5800299"/>
            <a:ext cx="9067800" cy="830997"/>
          </a:xfrm>
          <a:prstGeom prst="rect">
            <a:avLst/>
          </a:prstGeom>
          <a:noFill/>
          <a:ln>
            <a:noFill/>
          </a:ln>
        </p:spPr>
        <p:txBody>
          <a:bodyPr wrap="square" rtlCol="0">
            <a:spAutoFit/>
          </a:bodyPr>
          <a:lstStyle/>
          <a:p>
            <a:r>
              <a:rPr lang="en-US" sz="2400" b="1" dirty="0" smtClean="0">
                <a:solidFill>
                  <a:srgbClr val="FF0000"/>
                </a:solidFill>
              </a:rPr>
              <a:t>Brown line: 10 </a:t>
            </a:r>
            <a:r>
              <a:rPr lang="en-US" sz="2400" b="1" dirty="0" err="1" smtClean="0">
                <a:solidFill>
                  <a:srgbClr val="FF0000"/>
                </a:solidFill>
              </a:rPr>
              <a:t>Gs</a:t>
            </a:r>
            <a:r>
              <a:rPr lang="en-US" sz="2400" b="1" dirty="0" smtClean="0">
                <a:solidFill>
                  <a:srgbClr val="FF0000"/>
                </a:solidFill>
              </a:rPr>
              <a:t>/sec (we’ve done &gt;15); </a:t>
            </a:r>
          </a:p>
          <a:p>
            <a:r>
              <a:rPr lang="en-US" sz="2400" b="1" dirty="0" smtClean="0">
                <a:solidFill>
                  <a:srgbClr val="FF0000"/>
                </a:solidFill>
              </a:rPr>
              <a:t>1.5 GHz </a:t>
            </a:r>
            <a:r>
              <a:rPr lang="en-US" sz="2400" b="1" dirty="0" err="1" smtClean="0">
                <a:solidFill>
                  <a:srgbClr val="FF0000"/>
                </a:solidFill>
              </a:rPr>
              <a:t>abw</a:t>
            </a:r>
            <a:r>
              <a:rPr lang="en-US" sz="2400" b="1" dirty="0" smtClean="0">
                <a:solidFill>
                  <a:srgbClr val="FF0000"/>
                </a:solidFill>
              </a:rPr>
              <a:t> ( we’ve done 1.6); S/N 120  (N=0.75mv, S is app specific)</a:t>
            </a:r>
          </a:p>
        </p:txBody>
      </p:sp>
      <p:sp>
        <p:nvSpPr>
          <p:cNvPr id="15" name="TextBox 14"/>
          <p:cNvSpPr txBox="1"/>
          <p:nvPr/>
        </p:nvSpPr>
        <p:spPr>
          <a:xfrm>
            <a:off x="0" y="5181600"/>
            <a:ext cx="3352800" cy="523220"/>
          </a:xfrm>
          <a:prstGeom prst="rect">
            <a:avLst/>
          </a:prstGeom>
          <a:noFill/>
          <a:ln>
            <a:noFill/>
          </a:ln>
        </p:spPr>
        <p:txBody>
          <a:bodyPr wrap="square" rtlCol="0">
            <a:spAutoFit/>
          </a:bodyPr>
          <a:lstStyle/>
          <a:p>
            <a:r>
              <a:rPr lang="en-US" sz="2800" b="1" dirty="0" smtClean="0">
                <a:solidFill>
                  <a:srgbClr val="FF0000"/>
                </a:solidFill>
              </a:rPr>
              <a:t>This  (brown) line</a:t>
            </a:r>
            <a:endParaRPr lang="en-US" sz="2400" b="1" dirty="0" smtClean="0">
              <a:solidFill>
                <a:srgbClr val="FF0000"/>
              </a:solidFill>
            </a:endParaRPr>
          </a:p>
        </p:txBody>
      </p:sp>
      <p:pic>
        <p:nvPicPr>
          <p:cNvPr id="28"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40" b="40704"/>
          <a:stretch/>
        </p:blipFill>
        <p:spPr>
          <a:xfrm>
            <a:off x="149385" y="1328411"/>
            <a:ext cx="8918415" cy="4005589"/>
          </a:xfrm>
          <a:prstGeom prst="rect">
            <a:avLst/>
          </a:prstGeom>
          <a:ln>
            <a:noFill/>
          </a:ln>
        </p:spPr>
      </p:pic>
      <p:cxnSp>
        <p:nvCxnSpPr>
          <p:cNvPr id="12" name="Straight Arrow Connector 11"/>
          <p:cNvCxnSpPr/>
          <p:nvPr/>
        </p:nvCxnSpPr>
        <p:spPr>
          <a:xfrm flipV="1">
            <a:off x="762000" y="4516666"/>
            <a:ext cx="609600" cy="751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716315" y="4483656"/>
            <a:ext cx="555734" cy="10459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48400" y="5344180"/>
            <a:ext cx="2743200" cy="523220"/>
          </a:xfrm>
          <a:prstGeom prst="rect">
            <a:avLst/>
          </a:prstGeom>
          <a:noFill/>
          <a:ln>
            <a:noFill/>
          </a:ln>
        </p:spPr>
        <p:txBody>
          <a:bodyPr wrap="square" rtlCol="0">
            <a:spAutoFit/>
          </a:bodyPr>
          <a:lstStyle/>
          <a:p>
            <a:r>
              <a:rPr lang="en-US" sz="2800" b="1" dirty="0" smtClean="0">
                <a:solidFill>
                  <a:srgbClr val="FF0000"/>
                </a:solidFill>
              </a:rPr>
              <a:t>This (brown) line</a:t>
            </a:r>
            <a:endParaRPr lang="en-US" sz="2400" b="1" dirty="0" smtClean="0">
              <a:solidFill>
                <a:srgbClr val="FF0000"/>
              </a:solidFill>
            </a:endParaRPr>
          </a:p>
        </p:txBody>
      </p:sp>
      <p:cxnSp>
        <p:nvCxnSpPr>
          <p:cNvPr id="35" name="Straight Connector 34"/>
          <p:cNvCxnSpPr/>
          <p:nvPr/>
        </p:nvCxnSpPr>
        <p:spPr>
          <a:xfrm>
            <a:off x="5029200" y="4419600"/>
            <a:ext cx="381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768866" y="4050268"/>
            <a:ext cx="685800" cy="369332"/>
          </a:xfrm>
          <a:prstGeom prst="rect">
            <a:avLst/>
          </a:prstGeom>
          <a:noFill/>
        </p:spPr>
        <p:txBody>
          <a:bodyPr wrap="square" rtlCol="0">
            <a:spAutoFit/>
          </a:bodyPr>
          <a:lstStyle/>
          <a:p>
            <a:r>
              <a:rPr lang="en-US" b="1" dirty="0" smtClean="0">
                <a:solidFill>
                  <a:srgbClr val="FF0000"/>
                </a:solidFill>
              </a:rPr>
              <a:t>1 </a:t>
            </a:r>
            <a:r>
              <a:rPr lang="en-US" b="1" dirty="0" err="1" smtClean="0">
                <a:solidFill>
                  <a:srgbClr val="FF0000"/>
                </a:solidFill>
              </a:rPr>
              <a:t>ps</a:t>
            </a:r>
            <a:endParaRPr lang="en-US" b="1" dirty="0" smtClean="0">
              <a:solidFill>
                <a:srgbClr val="FF0000"/>
              </a:solidFill>
            </a:endParaRPr>
          </a:p>
        </p:txBody>
      </p:sp>
    </p:spTree>
    <p:extLst>
      <p:ext uri="{BB962C8B-B14F-4D97-AF65-F5344CB8AC3E}">
        <p14:creationId xmlns:p14="http://schemas.microsoft.com/office/powerpoint/2010/main" val="3822225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5300" b="1" dirty="0" smtClean="0"/>
              <a:t>Can we go deep sub-</a:t>
            </a:r>
            <a:r>
              <a:rPr lang="en-US" sz="5300" b="1" dirty="0" err="1" smtClean="0"/>
              <a:t>picosec</a:t>
            </a:r>
            <a:r>
              <a:rPr lang="en-US" sz="5300" b="1" dirty="0" smtClean="0"/>
              <a:t>?:</a:t>
            </a:r>
            <a:br>
              <a:rPr lang="en-US" sz="5300" b="1" dirty="0" smtClean="0"/>
            </a:br>
            <a:r>
              <a:rPr lang="en-US" b="1" dirty="0" smtClean="0"/>
              <a:t> the </a:t>
            </a:r>
            <a:r>
              <a:rPr lang="en-US" b="1" dirty="0" err="1" smtClean="0"/>
              <a:t>Ritt</a:t>
            </a:r>
            <a:r>
              <a:rPr lang="en-US" b="1" dirty="0" smtClean="0"/>
              <a:t> Parameterization </a:t>
            </a:r>
            <a:r>
              <a:rPr lang="en-US" sz="2700" b="1" dirty="0" smtClean="0">
                <a:solidFill>
                  <a:schemeClr val="bg2">
                    <a:lumMod val="10000"/>
                  </a:schemeClr>
                </a:solidFill>
              </a:rPr>
              <a:t>(agrees with JF MC)</a:t>
            </a:r>
            <a:endParaRPr lang="en-US" sz="27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971" y="1219200"/>
            <a:ext cx="7080429" cy="5350203"/>
          </a:xfrm>
        </p:spPr>
      </p:pic>
      <p:sp>
        <p:nvSpPr>
          <p:cNvPr id="4" name="Date Placeholder 3"/>
          <p:cNvSpPr>
            <a:spLocks noGrp="1"/>
          </p:cNvSpPr>
          <p:nvPr>
            <p:ph type="dt" sz="half" idx="10"/>
          </p:nvPr>
        </p:nvSpPr>
        <p:spPr/>
        <p:txBody>
          <a:bodyPr/>
          <a:lstStyle/>
          <a:p>
            <a:fld id="{6EF9FDD0-A4B3-4B94-A4A3-8A6BE8B9D689}"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19</a:t>
            </a:fld>
            <a:endParaRPr lang="en-US" dirty="0"/>
          </a:p>
        </p:txBody>
      </p:sp>
      <p:sp>
        <p:nvSpPr>
          <p:cNvPr id="8" name="TextBox 7"/>
          <p:cNvSpPr txBox="1"/>
          <p:nvPr/>
        </p:nvSpPr>
        <p:spPr>
          <a:xfrm>
            <a:off x="304800" y="4886980"/>
            <a:ext cx="2209800" cy="523220"/>
          </a:xfrm>
          <a:prstGeom prst="rect">
            <a:avLst/>
          </a:prstGeom>
          <a:noFill/>
        </p:spPr>
        <p:txBody>
          <a:bodyPr wrap="square" rtlCol="0">
            <a:spAutoFit/>
          </a:bodyPr>
          <a:lstStyle/>
          <a:p>
            <a:pPr lvl="0"/>
            <a:r>
              <a:rPr lang="en-US" sz="2800" b="1" dirty="0" smtClean="0">
                <a:solidFill>
                  <a:srgbClr val="E5E5FF">
                    <a:lumMod val="10000"/>
                  </a:srgbClr>
                </a:solidFill>
              </a:rPr>
              <a:t>S/N, </a:t>
            </a:r>
            <a:r>
              <a:rPr lang="en-US" sz="2800" b="1" dirty="0" err="1" smtClean="0">
                <a:solidFill>
                  <a:srgbClr val="E5E5FF">
                    <a:lumMod val="10000"/>
                  </a:srgbClr>
                </a:solidFill>
              </a:rPr>
              <a:t>f</a:t>
            </a:r>
            <a:r>
              <a:rPr lang="en-US" sz="2800" b="1" baseline="-25000" dirty="0" err="1" smtClean="0">
                <a:solidFill>
                  <a:srgbClr val="E5E5FF">
                    <a:lumMod val="10000"/>
                  </a:srgbClr>
                </a:solidFill>
              </a:rPr>
              <a:t>Z</a:t>
            </a:r>
            <a:r>
              <a:rPr lang="en-US" sz="2800" b="1" dirty="0" smtClean="0">
                <a:solidFill>
                  <a:srgbClr val="E5E5FF">
                    <a:lumMod val="10000"/>
                  </a:srgbClr>
                </a:solidFill>
              </a:rPr>
              <a:t>: DONE</a:t>
            </a:r>
            <a:endParaRPr lang="en-US" sz="2800" b="1" dirty="0">
              <a:solidFill>
                <a:srgbClr val="E5E5FF">
                  <a:lumMod val="10000"/>
                </a:srgbClr>
              </a:solidFill>
            </a:endParaRPr>
          </a:p>
        </p:txBody>
      </p:sp>
      <p:sp>
        <p:nvSpPr>
          <p:cNvPr id="10" name="Rectangle 9"/>
          <p:cNvSpPr/>
          <p:nvPr/>
        </p:nvSpPr>
        <p:spPr>
          <a:xfrm>
            <a:off x="225314" y="5725180"/>
            <a:ext cx="2271776" cy="523220"/>
          </a:xfrm>
          <a:prstGeom prst="rect">
            <a:avLst/>
          </a:prstGeom>
        </p:spPr>
        <p:txBody>
          <a:bodyPr wrap="none">
            <a:spAutoFit/>
          </a:bodyPr>
          <a:lstStyle/>
          <a:p>
            <a:pPr lvl="0"/>
            <a:r>
              <a:rPr lang="en-US" sz="2800" b="1" dirty="0" err="1" smtClean="0">
                <a:solidFill>
                  <a:srgbClr val="FF0000"/>
                </a:solidFill>
              </a:rPr>
              <a:t>abw</a:t>
            </a:r>
            <a:r>
              <a:rPr lang="en-US" sz="2800" b="1" dirty="0" smtClean="0">
                <a:solidFill>
                  <a:srgbClr val="FF0000"/>
                </a:solidFill>
              </a:rPr>
              <a:t>: NOT YET</a:t>
            </a:r>
            <a:endParaRPr lang="en-US" sz="2800" b="1" dirty="0">
              <a:solidFill>
                <a:srgbClr val="FF0000"/>
              </a:solidFill>
            </a:endParaRPr>
          </a:p>
        </p:txBody>
      </p:sp>
      <p:cxnSp>
        <p:nvCxnSpPr>
          <p:cNvPr id="13" name="Straight Arrow Connector 12"/>
          <p:cNvCxnSpPr>
            <a:stCxn id="8" idx="3"/>
          </p:cNvCxnSpPr>
          <p:nvPr/>
        </p:nvCxnSpPr>
        <p:spPr>
          <a:xfrm flipV="1">
            <a:off x="2514600" y="4419600"/>
            <a:ext cx="1219200" cy="72899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flipV="1">
            <a:off x="2497090" y="4419600"/>
            <a:ext cx="3979910" cy="156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14600" y="4286742"/>
            <a:ext cx="2133600" cy="872768"/>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14600" y="4419600"/>
            <a:ext cx="3200400" cy="73991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315200" y="4065588"/>
            <a:ext cx="914400" cy="354012"/>
          </a:xfrm>
          <a:prstGeom prst="rect">
            <a:avLst/>
          </a:prstGeom>
          <a:ln w="57150">
            <a:solidFill>
              <a:srgbClr val="00206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85000"/>
              </a:lnSpc>
            </a:pPr>
            <a:endParaRPr lang="en-US" sz="2400" b="1" dirty="0" smtClean="0">
              <a:solidFill>
                <a:srgbClr val="151517"/>
              </a:solidFill>
            </a:endParaRPr>
          </a:p>
        </p:txBody>
      </p:sp>
      <p:cxnSp>
        <p:nvCxnSpPr>
          <p:cNvPr id="28" name="Straight Arrow Connector 27"/>
          <p:cNvCxnSpPr/>
          <p:nvPr/>
        </p:nvCxnSpPr>
        <p:spPr>
          <a:xfrm flipH="1">
            <a:off x="8039100" y="2438400"/>
            <a:ext cx="266700" cy="1627188"/>
          </a:xfrm>
          <a:prstGeom prst="straightConnector1">
            <a:avLst/>
          </a:prstGeom>
          <a:ln w="571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3" name="TextBox 3072"/>
          <p:cNvSpPr txBox="1"/>
          <p:nvPr/>
        </p:nvSpPr>
        <p:spPr>
          <a:xfrm>
            <a:off x="6705600" y="2143780"/>
            <a:ext cx="2514600" cy="523220"/>
          </a:xfrm>
          <a:prstGeom prst="rect">
            <a:avLst/>
          </a:prstGeom>
          <a:noFill/>
        </p:spPr>
        <p:txBody>
          <a:bodyPr wrap="square" rtlCol="0">
            <a:spAutoFit/>
          </a:bodyPr>
          <a:lstStyle/>
          <a:p>
            <a:r>
              <a:rPr lang="en-US" sz="2800" b="1" dirty="0" smtClean="0">
                <a:solidFill>
                  <a:schemeClr val="tx1">
                    <a:lumMod val="50000"/>
                  </a:schemeClr>
                </a:solidFill>
              </a:rPr>
              <a:t>100 </a:t>
            </a:r>
            <a:r>
              <a:rPr lang="en-US" sz="2800" b="1" dirty="0" err="1" smtClean="0">
                <a:solidFill>
                  <a:schemeClr val="tx1">
                    <a:lumMod val="50000"/>
                  </a:schemeClr>
                </a:solidFill>
              </a:rPr>
              <a:t>femtosec</a:t>
            </a:r>
            <a:r>
              <a:rPr lang="en-US" sz="2800" b="1" dirty="0" smtClean="0">
                <a:solidFill>
                  <a:schemeClr val="tx1">
                    <a:lumMod val="50000"/>
                  </a:schemeClr>
                </a:solidFill>
              </a:rPr>
              <a:t> </a:t>
            </a:r>
          </a:p>
        </p:txBody>
      </p:sp>
      <p:sp>
        <p:nvSpPr>
          <p:cNvPr id="3078" name="TextBox 3077"/>
          <p:cNvSpPr txBox="1"/>
          <p:nvPr/>
        </p:nvSpPr>
        <p:spPr>
          <a:xfrm>
            <a:off x="76200" y="1600200"/>
            <a:ext cx="1905000" cy="1384995"/>
          </a:xfrm>
          <a:prstGeom prst="rect">
            <a:avLst/>
          </a:prstGeom>
          <a:noFill/>
        </p:spPr>
        <p:txBody>
          <a:bodyPr wrap="square" rtlCol="0">
            <a:spAutoFit/>
          </a:bodyPr>
          <a:lstStyle/>
          <a:p>
            <a:r>
              <a:rPr lang="en-US" sz="2800" b="1" dirty="0" smtClean="0">
                <a:solidFill>
                  <a:schemeClr val="accent4">
                    <a:lumMod val="10000"/>
                  </a:schemeClr>
                </a:solidFill>
              </a:rPr>
              <a:t>Stefan </a:t>
            </a:r>
            <a:r>
              <a:rPr lang="en-US" sz="2800" b="1" dirty="0" err="1" smtClean="0">
                <a:solidFill>
                  <a:schemeClr val="accent4">
                    <a:lumMod val="10000"/>
                  </a:schemeClr>
                </a:solidFill>
              </a:rPr>
              <a:t>Ritt</a:t>
            </a:r>
            <a:r>
              <a:rPr lang="en-US" sz="2800" b="1" dirty="0" smtClean="0">
                <a:solidFill>
                  <a:schemeClr val="accent4">
                    <a:lumMod val="10000"/>
                  </a:schemeClr>
                </a:solidFill>
              </a:rPr>
              <a:t> slide, doctored</a:t>
            </a:r>
          </a:p>
        </p:txBody>
      </p:sp>
    </p:spTree>
    <p:extLst>
      <p:ext uri="{BB962C8B-B14F-4D97-AF65-F5344CB8AC3E}">
        <p14:creationId xmlns:p14="http://schemas.microsoft.com/office/powerpoint/2010/main" val="2062309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6000" b="1" dirty="0" smtClean="0">
                <a:solidFill>
                  <a:srgbClr val="151517"/>
                </a:solidFill>
              </a:rPr>
              <a:t>Outline</a:t>
            </a:r>
            <a:endParaRPr lang="en-US" sz="6000" b="1" dirty="0">
              <a:solidFill>
                <a:srgbClr val="151517"/>
              </a:solidFill>
            </a:endParaRPr>
          </a:p>
        </p:txBody>
      </p:sp>
      <p:sp>
        <p:nvSpPr>
          <p:cNvPr id="3" name="Content Placeholder 2"/>
          <p:cNvSpPr>
            <a:spLocks noGrp="1"/>
          </p:cNvSpPr>
          <p:nvPr>
            <p:ph idx="1"/>
          </p:nvPr>
        </p:nvSpPr>
        <p:spPr>
          <a:xfrm>
            <a:off x="1" y="533400"/>
            <a:ext cx="9220199" cy="5638800"/>
          </a:xfrm>
        </p:spPr>
        <p:txBody>
          <a:bodyPr>
            <a:noAutofit/>
          </a:bodyPr>
          <a:lstStyle/>
          <a:p>
            <a:pPr marL="514350" indent="-514350">
              <a:buFont typeface="+mj-lt"/>
              <a:buAutoNum type="arabicPeriod"/>
            </a:pPr>
            <a:r>
              <a:rPr lang="en-US" sz="2400" b="1" dirty="0" smtClean="0">
                <a:solidFill>
                  <a:srgbClr val="FF0000"/>
                </a:solidFill>
              </a:rPr>
              <a:t>A little history- some old slides (shows how far we’ve come)</a:t>
            </a:r>
          </a:p>
          <a:p>
            <a:pPr marL="514350" indent="-514350">
              <a:buFont typeface="+mj-lt"/>
              <a:buAutoNum type="arabicPeriod"/>
            </a:pPr>
            <a:r>
              <a:rPr lang="en-US" sz="2400" b="1" dirty="0" smtClean="0">
                <a:solidFill>
                  <a:srgbClr val="FF0000"/>
                </a:solidFill>
              </a:rPr>
              <a:t>The </a:t>
            </a:r>
            <a:r>
              <a:rPr lang="en-US" sz="2400" b="1" dirty="0" smtClean="0">
                <a:solidFill>
                  <a:srgbClr val="FF0000"/>
                </a:solidFill>
              </a:rPr>
              <a:t>Power of Correlated Time/Space Points</a:t>
            </a:r>
          </a:p>
          <a:p>
            <a:pPr marL="514350" indent="-514350">
              <a:buFont typeface="+mj-lt"/>
              <a:buAutoNum type="arabicPeriod"/>
            </a:pPr>
            <a:r>
              <a:rPr lang="en-US" sz="2400" b="1" dirty="0" smtClean="0">
                <a:solidFill>
                  <a:schemeClr val="accent4">
                    <a:lumMod val="10000"/>
                  </a:schemeClr>
                </a:solidFill>
              </a:rPr>
              <a:t>Enabling Technologies: ALD-glass MCP’s</a:t>
            </a:r>
            <a:r>
              <a:rPr lang="en-US" sz="2400" b="1" dirty="0" smtClean="0">
                <a:solidFill>
                  <a:schemeClr val="accent4">
                    <a:lumMod val="10000"/>
                  </a:schemeClr>
                </a:solidFill>
              </a:rPr>
              <a:t>, Transmission </a:t>
            </a:r>
            <a:r>
              <a:rPr lang="en-US" sz="2400" b="1" dirty="0" smtClean="0">
                <a:solidFill>
                  <a:schemeClr val="accent4">
                    <a:lumMod val="10000"/>
                  </a:schemeClr>
                </a:solidFill>
              </a:rPr>
              <a:t>Lines &amp; Waveform Sampling, Surface science </a:t>
            </a:r>
            <a:r>
              <a:rPr lang="en-US" sz="2400" b="1" dirty="0" smtClean="0">
                <a:solidFill>
                  <a:schemeClr val="accent4">
                    <a:lumMod val="10000"/>
                  </a:schemeClr>
                </a:solidFill>
              </a:rPr>
              <a:t>, </a:t>
            </a:r>
            <a:r>
              <a:rPr lang="en-US" sz="2400" b="1" dirty="0" smtClean="0">
                <a:solidFill>
                  <a:schemeClr val="accent4">
                    <a:lumMod val="10000"/>
                  </a:schemeClr>
                </a:solidFill>
              </a:rPr>
              <a:t>Glass techniques (Joe), Material science,  Simulation and analysis </a:t>
            </a:r>
            <a:endParaRPr lang="en-US" sz="2400" b="1" dirty="0" smtClean="0">
              <a:solidFill>
                <a:schemeClr val="accent4">
                  <a:lumMod val="10000"/>
                </a:schemeClr>
              </a:solidFill>
            </a:endParaRPr>
          </a:p>
          <a:p>
            <a:pPr marL="514350" indent="-514350">
              <a:buFont typeface="+mj-lt"/>
              <a:buAutoNum type="arabicPeriod"/>
            </a:pPr>
            <a:r>
              <a:rPr lang="en-US" sz="2400" b="1" dirty="0" smtClean="0">
                <a:solidFill>
                  <a:schemeClr val="bg2">
                    <a:lumMod val="50000"/>
                  </a:schemeClr>
                </a:solidFill>
              </a:rPr>
              <a:t>The 4 Determinants of Time Resolution</a:t>
            </a:r>
          </a:p>
          <a:p>
            <a:pPr marL="914400" lvl="1" indent="-514350">
              <a:buFont typeface="+mj-lt"/>
              <a:buAutoNum type="alphaLcParenR"/>
            </a:pPr>
            <a:r>
              <a:rPr lang="en-US" sz="2000" b="1" dirty="0" smtClean="0">
                <a:solidFill>
                  <a:srgbClr val="FF6600"/>
                </a:solidFill>
              </a:rPr>
              <a:t>Signal/Noise (S/N)</a:t>
            </a:r>
          </a:p>
          <a:p>
            <a:pPr marL="914400" lvl="1" indent="-514350">
              <a:buFont typeface="+mj-lt"/>
              <a:buAutoNum type="alphaLcParenR"/>
            </a:pPr>
            <a:r>
              <a:rPr lang="en-US" sz="2000" b="1" dirty="0" smtClean="0">
                <a:solidFill>
                  <a:srgbClr val="FF0066"/>
                </a:solidFill>
              </a:rPr>
              <a:t>Analog Band-width (ABW)</a:t>
            </a:r>
          </a:p>
          <a:p>
            <a:pPr marL="914400" lvl="1" indent="-514350">
              <a:buFont typeface="+mj-lt"/>
              <a:buAutoNum type="alphaLcParenR"/>
            </a:pPr>
            <a:r>
              <a:rPr lang="en-US" sz="2000" b="1" dirty="0" smtClean="0">
                <a:solidFill>
                  <a:srgbClr val="B9479B"/>
                </a:solidFill>
              </a:rPr>
              <a:t>Sampling Rate</a:t>
            </a:r>
          </a:p>
          <a:p>
            <a:pPr marL="914400" lvl="1" indent="-514350">
              <a:buFont typeface="+mj-lt"/>
              <a:buAutoNum type="alphaLcParenR"/>
            </a:pPr>
            <a:r>
              <a:rPr lang="en-US" sz="2000" b="1" dirty="0" smtClean="0">
                <a:solidFill>
                  <a:schemeClr val="accent1">
                    <a:lumMod val="50000"/>
                  </a:schemeClr>
                </a:solidFill>
              </a:rPr>
              <a:t>Signal statistics</a:t>
            </a:r>
          </a:p>
          <a:p>
            <a:pPr marL="514350" indent="-514350">
              <a:buFont typeface="+mj-lt"/>
              <a:buAutoNum type="arabicPeriod"/>
            </a:pPr>
            <a:r>
              <a:rPr lang="en-US" sz="2400" b="1" dirty="0" smtClean="0">
                <a:solidFill>
                  <a:srgbClr val="C00000"/>
                </a:solidFill>
              </a:rPr>
              <a:t>What is the ultimate resolution at </a:t>
            </a:r>
            <a:r>
              <a:rPr lang="en-US" sz="2400" b="1" dirty="0" smtClean="0">
                <a:solidFill>
                  <a:srgbClr val="C00000"/>
                </a:solidFill>
              </a:rPr>
              <a:t>a given </a:t>
            </a:r>
            <a:r>
              <a:rPr lang="en-US" sz="2400" b="1" dirty="0" smtClean="0">
                <a:solidFill>
                  <a:srgbClr val="C00000"/>
                </a:solidFill>
              </a:rPr>
              <a:t>area </a:t>
            </a:r>
            <a:r>
              <a:rPr lang="en-US" sz="2400" b="1" dirty="0" smtClean="0">
                <a:solidFill>
                  <a:srgbClr val="C00000"/>
                </a:solidFill>
              </a:rPr>
              <a:t>&amp; </a:t>
            </a:r>
            <a:r>
              <a:rPr lang="en-US" sz="2400" b="1" dirty="0" smtClean="0">
                <a:solidFill>
                  <a:srgbClr val="C00000"/>
                </a:solidFill>
              </a:rPr>
              <a:t>cost (frugal)?</a:t>
            </a:r>
            <a:endParaRPr lang="en-US" sz="2400" b="1" dirty="0" smtClean="0">
              <a:solidFill>
                <a:srgbClr val="C00000"/>
              </a:solidFill>
            </a:endParaRPr>
          </a:p>
          <a:p>
            <a:pPr marL="514350" indent="-514350">
              <a:buFont typeface="+mj-lt"/>
              <a:buAutoNum type="arabicPeriod"/>
            </a:pPr>
            <a:r>
              <a:rPr lang="en-US" sz="2400" b="1" dirty="0" smtClean="0">
                <a:solidFill>
                  <a:schemeClr val="accent4">
                    <a:lumMod val="10000"/>
                  </a:schemeClr>
                </a:solidFill>
              </a:rPr>
              <a:t>Where we can go: </a:t>
            </a:r>
            <a:r>
              <a:rPr lang="en-US" sz="2400" b="1" dirty="0" smtClean="0">
                <a:solidFill>
                  <a:schemeClr val="accent4">
                    <a:lumMod val="10000"/>
                  </a:schemeClr>
                </a:solidFill>
              </a:rPr>
              <a:t>Water </a:t>
            </a:r>
            <a:r>
              <a:rPr lang="en-US" sz="2400" b="1" dirty="0" smtClean="0">
                <a:solidFill>
                  <a:schemeClr val="accent4">
                    <a:lumMod val="10000"/>
                  </a:schemeClr>
                </a:solidFill>
              </a:rPr>
              <a:t>Cherenkov Counters; PET Cameras; TOF at Colliders; TOF for Fixed Target; Security; and New </a:t>
            </a:r>
            <a:r>
              <a:rPr lang="en-US" sz="2400" b="1" dirty="0" smtClean="0">
                <a:solidFill>
                  <a:schemeClr val="accent4">
                    <a:lumMod val="10000"/>
                  </a:schemeClr>
                </a:solidFill>
              </a:rPr>
              <a:t>Ideas</a:t>
            </a:r>
          </a:p>
          <a:p>
            <a:pPr marL="514350" indent="-514350">
              <a:buFont typeface="+mj-lt"/>
              <a:buAutoNum type="arabicPeriod"/>
            </a:pPr>
            <a:r>
              <a:rPr lang="en-US" sz="2400" b="1" dirty="0" smtClean="0">
                <a:solidFill>
                  <a:schemeClr val="accent4">
                    <a:lumMod val="10000"/>
                  </a:schemeClr>
                </a:solidFill>
              </a:rPr>
              <a:t> </a:t>
            </a:r>
            <a:r>
              <a:rPr lang="en-US" sz="2400" b="1" dirty="0" smtClean="0"/>
              <a:t>Challenges</a:t>
            </a:r>
            <a:r>
              <a:rPr lang="en-US" sz="2400" b="1" dirty="0" smtClean="0">
                <a:solidFill>
                  <a:srgbClr val="FF0000"/>
                </a:solidFill>
              </a:rPr>
              <a:t>- Cost, Schedule, Commercialization</a:t>
            </a:r>
            <a:endParaRPr lang="en-US" sz="2400" b="1" dirty="0" smtClean="0">
              <a:solidFill>
                <a:srgbClr val="FF0000"/>
              </a:solidFill>
            </a:endParaRPr>
          </a:p>
          <a:p>
            <a:pPr marL="514350" indent="-514350">
              <a:buFont typeface="+mj-lt"/>
              <a:buAutoNum type="arabicPeriod"/>
            </a:pPr>
            <a:endParaRPr lang="en-US" sz="2000" b="1" dirty="0">
              <a:solidFill>
                <a:srgbClr val="FF0000"/>
              </a:solidFill>
            </a:endParaRPr>
          </a:p>
        </p:txBody>
      </p:sp>
      <p:sp>
        <p:nvSpPr>
          <p:cNvPr id="4" name="Date Placeholder 3"/>
          <p:cNvSpPr>
            <a:spLocks noGrp="1"/>
          </p:cNvSpPr>
          <p:nvPr>
            <p:ph type="dt" sz="half" idx="10"/>
          </p:nvPr>
        </p:nvSpPr>
        <p:spPr/>
        <p:txBody>
          <a:bodyPr/>
          <a:lstStyle/>
          <a:p>
            <a:fld id="{2084D73A-90CC-462D-97ED-9E988E4116DA}" type="datetime1">
              <a:rPr lang="en-US" smtClean="0"/>
              <a:t>12/8/2011</a:t>
            </a:fld>
            <a:endParaRPr lang="en-US" dirty="0"/>
          </a:p>
        </p:txBody>
      </p:sp>
      <p:sp>
        <p:nvSpPr>
          <p:cNvPr id="5" name="Footer Placeholder 4"/>
          <p:cNvSpPr>
            <a:spLocks noGrp="1"/>
          </p:cNvSpPr>
          <p:nvPr>
            <p:ph type="ftr" sz="quarter" idx="11"/>
          </p:nvPr>
        </p:nvSpPr>
        <p:spPr>
          <a:xfrm>
            <a:off x="3200400" y="6492875"/>
            <a:ext cx="2895600" cy="365125"/>
          </a:xfrm>
        </p:spPr>
        <p:txBody>
          <a:bodyPr/>
          <a:lstStyle/>
          <a:p>
            <a:r>
              <a:rPr lang="en-US" dirty="0"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2</a:t>
            </a:fld>
            <a:endParaRPr lang="en-US" dirty="0"/>
          </a:p>
        </p:txBody>
      </p:sp>
    </p:spTree>
    <p:extLst>
      <p:ext uri="{BB962C8B-B14F-4D97-AF65-F5344CB8AC3E}">
        <p14:creationId xmlns:p14="http://schemas.microsoft.com/office/powerpoint/2010/main" val="420575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172EC6E-8F7C-4FA5-AA33-75C8FB9C0505}" type="datetime1">
              <a:rPr lang="en-US" sz="1200" b="0" smtClean="0">
                <a:latin typeface="Arial" pitchFamily="34" charset="0"/>
              </a:rPr>
              <a:t>12/8/2011</a:t>
            </a:fld>
            <a:endParaRPr lang="en-US" sz="1200" b="0" smtClean="0">
              <a:latin typeface="Arial" pitchFamily="34" charset="0"/>
            </a:endParaRPr>
          </a:p>
        </p:txBody>
      </p:sp>
      <p:sp>
        <p:nvSpPr>
          <p:cNvPr id="16387"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80C6C39A-EBB7-4DA7-80A9-7812BF60E718}" type="slidenum">
              <a:rPr lang="en-US" sz="1200" b="0" smtClean="0">
                <a:latin typeface="Arial" pitchFamily="34" charset="0"/>
              </a:rPr>
              <a:pPr eaLnBrk="1" hangingPunct="1">
                <a:lnSpc>
                  <a:spcPct val="100000"/>
                </a:lnSpc>
                <a:spcBef>
                  <a:spcPct val="0"/>
                </a:spcBef>
                <a:buFontTx/>
                <a:buNone/>
              </a:pPr>
              <a:t>20</a:t>
            </a:fld>
            <a:endParaRPr lang="en-US" sz="1200" b="0" smtClean="0">
              <a:latin typeface="Arial" pitchFamily="34" charset="0"/>
            </a:endParaRPr>
          </a:p>
        </p:txBody>
      </p:sp>
      <p:sp>
        <p:nvSpPr>
          <p:cNvPr id="96258" name="Rectangle 2"/>
          <p:cNvSpPr>
            <a:spLocks noGrp="1" noRot="1" noChangeArrowheads="1"/>
          </p:cNvSpPr>
          <p:nvPr>
            <p:ph type="title"/>
          </p:nvPr>
        </p:nvSpPr>
        <p:spPr>
          <a:xfrm>
            <a:off x="0" y="-152400"/>
            <a:ext cx="9144000" cy="1143000"/>
          </a:xfrm>
        </p:spPr>
        <p:txBody>
          <a:bodyPr/>
          <a:lstStyle/>
          <a:p>
            <a:pPr eaLnBrk="1" hangingPunct="1">
              <a:defRPr/>
            </a:pPr>
            <a:r>
              <a:rPr lang="en-US" sz="4000" b="1" dirty="0" smtClean="0">
                <a:solidFill>
                  <a:srgbClr val="002060"/>
                </a:solidFill>
              </a:rPr>
              <a:t>Parallel Efforts on Specific Applications</a:t>
            </a:r>
          </a:p>
        </p:txBody>
      </p:sp>
      <p:sp>
        <p:nvSpPr>
          <p:cNvPr id="96259" name="Rectangle 3"/>
          <p:cNvSpPr>
            <a:spLocks noGrp="1" noChangeArrowheads="1"/>
          </p:cNvSpPr>
          <p:nvPr>
            <p:ph type="body" idx="1"/>
          </p:nvPr>
        </p:nvSpPr>
        <p:spPr>
          <a:xfrm>
            <a:off x="0" y="762000"/>
            <a:ext cx="9144000" cy="1143000"/>
          </a:xfrm>
          <a:noFill/>
          <a:ln w="38100">
            <a:noFill/>
          </a:ln>
        </p:spPr>
        <p:txBody>
          <a:bodyPr/>
          <a:lstStyle/>
          <a:p>
            <a:pPr algn="ctr" eaLnBrk="1" hangingPunct="1">
              <a:lnSpc>
                <a:spcPct val="70000"/>
              </a:lnSpc>
              <a:buFont typeface="Wingdings" pitchFamily="2" charset="2"/>
              <a:buNone/>
              <a:defRPr/>
            </a:pPr>
            <a:r>
              <a:rPr lang="en-US" dirty="0" smtClean="0">
                <a:solidFill>
                  <a:srgbClr val="FFFF00"/>
                </a:solidFill>
              </a:rPr>
              <a:t>.</a:t>
            </a:r>
            <a:endParaRPr lang="en-US" dirty="0" smtClean="0"/>
          </a:p>
        </p:txBody>
      </p:sp>
      <p:sp>
        <p:nvSpPr>
          <p:cNvPr id="16390" name="Oval 4"/>
          <p:cNvSpPr>
            <a:spLocks noChangeArrowheads="1"/>
          </p:cNvSpPr>
          <p:nvPr/>
        </p:nvSpPr>
        <p:spPr bwMode="auto">
          <a:xfrm>
            <a:off x="2705100" y="1524000"/>
            <a:ext cx="3771900" cy="3276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391" name="Text Box 5"/>
          <p:cNvSpPr txBox="1">
            <a:spLocks noChangeArrowheads="1"/>
          </p:cNvSpPr>
          <p:nvPr/>
        </p:nvSpPr>
        <p:spPr bwMode="auto">
          <a:xfrm>
            <a:off x="3429000" y="2133600"/>
            <a:ext cx="274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100000"/>
              </a:lnSpc>
              <a:spcBef>
                <a:spcPct val="50000"/>
              </a:spcBef>
              <a:buFontTx/>
              <a:buNone/>
            </a:pPr>
            <a:r>
              <a:rPr lang="en-US" dirty="0">
                <a:solidFill>
                  <a:schemeClr val="bg1"/>
                </a:solidFill>
              </a:rPr>
              <a:t>LAPD Detector Development</a:t>
            </a:r>
          </a:p>
        </p:txBody>
      </p:sp>
      <p:grpSp>
        <p:nvGrpSpPr>
          <p:cNvPr id="16392" name="Group 6"/>
          <p:cNvGrpSpPr>
            <a:grpSpLocks/>
          </p:cNvGrpSpPr>
          <p:nvPr/>
        </p:nvGrpSpPr>
        <p:grpSpPr bwMode="auto">
          <a:xfrm>
            <a:off x="838200" y="685800"/>
            <a:ext cx="1524000" cy="1524000"/>
            <a:chOff x="528" y="432"/>
            <a:chExt cx="960" cy="960"/>
          </a:xfrm>
        </p:grpSpPr>
        <p:sp>
          <p:nvSpPr>
            <p:cNvPr id="16430" name="Oval 7"/>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31" name="Text Box 8"/>
            <p:cNvSpPr txBox="1">
              <a:spLocks noChangeArrowheads="1"/>
            </p:cNvSpPr>
            <p:nvPr/>
          </p:nvSpPr>
          <p:spPr bwMode="auto">
            <a:xfrm>
              <a:off x="576" y="624"/>
              <a:ext cx="912" cy="6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50000"/>
                </a:spcBef>
                <a:buFontTx/>
                <a:buNone/>
              </a:pPr>
              <a:r>
                <a:rPr lang="en-US" dirty="0">
                  <a:solidFill>
                    <a:srgbClr val="002060"/>
                  </a:solidFill>
                </a:rPr>
                <a:t>PET</a:t>
              </a:r>
            </a:p>
            <a:p>
              <a:pPr algn="ctr">
                <a:lnSpc>
                  <a:spcPct val="70000"/>
                </a:lnSpc>
                <a:spcBef>
                  <a:spcPct val="25000"/>
                </a:spcBef>
                <a:buFontTx/>
                <a:buNone/>
              </a:pPr>
              <a:r>
                <a:rPr lang="en-US" sz="1800" b="0" dirty="0">
                  <a:solidFill>
                    <a:srgbClr val="002060"/>
                  </a:solidFill>
                </a:rPr>
                <a:t>(UC/BSD, UCB, Lyon)</a:t>
              </a:r>
            </a:p>
          </p:txBody>
        </p:sp>
      </p:grpSp>
      <p:grpSp>
        <p:nvGrpSpPr>
          <p:cNvPr id="16393" name="Group 9"/>
          <p:cNvGrpSpPr>
            <a:grpSpLocks/>
          </p:cNvGrpSpPr>
          <p:nvPr/>
        </p:nvGrpSpPr>
        <p:grpSpPr bwMode="auto">
          <a:xfrm>
            <a:off x="6705600" y="685800"/>
            <a:ext cx="1524000" cy="1524000"/>
            <a:chOff x="528" y="432"/>
            <a:chExt cx="960" cy="960"/>
          </a:xfrm>
        </p:grpSpPr>
        <p:sp>
          <p:nvSpPr>
            <p:cNvPr id="16428" name="Oval 10"/>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29" name="Text Box 11"/>
            <p:cNvSpPr txBox="1">
              <a:spLocks noChangeArrowheads="1"/>
            </p:cNvSpPr>
            <p:nvPr/>
          </p:nvSpPr>
          <p:spPr bwMode="auto">
            <a:xfrm>
              <a:off x="576" y="624"/>
              <a:ext cx="912"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50000"/>
                </a:spcBef>
                <a:buFontTx/>
                <a:buNone/>
              </a:pPr>
              <a:r>
                <a:rPr lang="en-US" dirty="0">
                  <a:solidFill>
                    <a:srgbClr val="FF0066"/>
                  </a:solidFill>
                </a:rPr>
                <a:t>Collider</a:t>
              </a:r>
            </a:p>
            <a:p>
              <a:pPr algn="ctr">
                <a:lnSpc>
                  <a:spcPct val="70000"/>
                </a:lnSpc>
                <a:spcBef>
                  <a:spcPct val="25000"/>
                </a:spcBef>
                <a:buFontTx/>
                <a:buNone/>
              </a:pPr>
              <a:r>
                <a:rPr lang="en-US" sz="1800" b="0" dirty="0">
                  <a:solidFill>
                    <a:srgbClr val="FF0066"/>
                  </a:solidFill>
                </a:rPr>
                <a:t>(UC, </a:t>
              </a:r>
              <a:r>
                <a:rPr lang="en-US" sz="1800" b="0" dirty="0" err="1">
                  <a:solidFill>
                    <a:srgbClr val="FF0066"/>
                  </a:solidFill>
                </a:rPr>
                <a:t>ANL,Saclay</a:t>
              </a:r>
              <a:r>
                <a:rPr lang="en-US" sz="1800" b="0" dirty="0">
                  <a:solidFill>
                    <a:srgbClr val="FF0066"/>
                  </a:solidFill>
                </a:rPr>
                <a:t>.</a:t>
              </a:r>
            </a:p>
          </p:txBody>
        </p:sp>
      </p:grpSp>
      <p:grpSp>
        <p:nvGrpSpPr>
          <p:cNvPr id="16394" name="Group 15"/>
          <p:cNvGrpSpPr>
            <a:grpSpLocks/>
          </p:cNvGrpSpPr>
          <p:nvPr/>
        </p:nvGrpSpPr>
        <p:grpSpPr bwMode="auto">
          <a:xfrm>
            <a:off x="6188075" y="4611688"/>
            <a:ext cx="1889125" cy="1524000"/>
            <a:chOff x="452" y="432"/>
            <a:chExt cx="1190" cy="960"/>
          </a:xfrm>
        </p:grpSpPr>
        <p:sp>
          <p:nvSpPr>
            <p:cNvPr id="16426" name="Oval 16"/>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27" name="Text Box 17"/>
            <p:cNvSpPr txBox="1">
              <a:spLocks noChangeArrowheads="1"/>
            </p:cNvSpPr>
            <p:nvPr/>
          </p:nvSpPr>
          <p:spPr bwMode="auto">
            <a:xfrm>
              <a:off x="452" y="551"/>
              <a:ext cx="119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0"/>
                </a:spcBef>
                <a:buFontTx/>
                <a:buNone/>
              </a:pPr>
              <a:r>
                <a:rPr lang="en-US" dirty="0">
                  <a:solidFill>
                    <a:srgbClr val="FF3300"/>
                  </a:solidFill>
                </a:rPr>
                <a:t>Mass Spec</a:t>
              </a:r>
            </a:p>
            <a:p>
              <a:pPr algn="ctr">
                <a:lnSpc>
                  <a:spcPct val="100000"/>
                </a:lnSpc>
                <a:spcBef>
                  <a:spcPct val="0"/>
                </a:spcBef>
                <a:buFontTx/>
                <a:buNone/>
              </a:pPr>
              <a:r>
                <a:rPr lang="en-US" sz="1800" b="0" dirty="0">
                  <a:solidFill>
                    <a:srgbClr val="FF3300"/>
                  </a:solidFill>
                </a:rPr>
                <a:t>Andy Davis, Mike </a:t>
              </a:r>
              <a:r>
                <a:rPr lang="en-US" sz="1800" b="0" dirty="0" err="1">
                  <a:solidFill>
                    <a:srgbClr val="FF3300"/>
                  </a:solidFill>
                </a:rPr>
                <a:t>Pellin</a:t>
              </a:r>
              <a:r>
                <a:rPr lang="en-US" sz="1800" b="0" dirty="0">
                  <a:solidFill>
                    <a:srgbClr val="FF3300"/>
                  </a:solidFill>
                </a:rPr>
                <a:t>, Eric </a:t>
              </a:r>
              <a:r>
                <a:rPr lang="en-US" sz="1800" b="0" dirty="0" err="1">
                  <a:solidFill>
                    <a:srgbClr val="FF3300"/>
                  </a:solidFill>
                </a:rPr>
                <a:t>Oberla</a:t>
              </a:r>
              <a:endParaRPr lang="en-US" sz="1800" b="0" dirty="0">
                <a:solidFill>
                  <a:srgbClr val="FF3300"/>
                </a:solidFill>
              </a:endParaRPr>
            </a:p>
          </p:txBody>
        </p:sp>
      </p:grpSp>
      <p:grpSp>
        <p:nvGrpSpPr>
          <p:cNvPr id="16395" name="Group 18"/>
          <p:cNvGrpSpPr>
            <a:grpSpLocks/>
          </p:cNvGrpSpPr>
          <p:nvPr/>
        </p:nvGrpSpPr>
        <p:grpSpPr bwMode="auto">
          <a:xfrm>
            <a:off x="3429000" y="5334000"/>
            <a:ext cx="2362200" cy="1524000"/>
            <a:chOff x="288" y="432"/>
            <a:chExt cx="1488" cy="960"/>
          </a:xfrm>
        </p:grpSpPr>
        <p:sp>
          <p:nvSpPr>
            <p:cNvPr id="16424" name="Oval 19"/>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25" name="Text Box 20"/>
            <p:cNvSpPr txBox="1">
              <a:spLocks noChangeArrowheads="1"/>
            </p:cNvSpPr>
            <p:nvPr/>
          </p:nvSpPr>
          <p:spPr bwMode="auto">
            <a:xfrm>
              <a:off x="288" y="473"/>
              <a:ext cx="1488"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50000"/>
                </a:spcBef>
                <a:buFontTx/>
                <a:buNone/>
              </a:pPr>
              <a:r>
                <a:rPr lang="en-US" dirty="0">
                  <a:solidFill>
                    <a:schemeClr val="accent4">
                      <a:lumMod val="10000"/>
                    </a:schemeClr>
                  </a:solidFill>
                </a:rPr>
                <a:t>Non-proliferation</a:t>
              </a:r>
            </a:p>
            <a:p>
              <a:pPr algn="ctr">
                <a:lnSpc>
                  <a:spcPct val="70000"/>
                </a:lnSpc>
                <a:spcBef>
                  <a:spcPct val="25000"/>
                </a:spcBef>
                <a:buFontTx/>
                <a:buNone/>
              </a:pPr>
              <a:r>
                <a:rPr lang="en-US" sz="1800" b="0" dirty="0" smtClean="0">
                  <a:solidFill>
                    <a:schemeClr val="accent4">
                      <a:lumMod val="10000"/>
                    </a:schemeClr>
                  </a:solidFill>
                </a:rPr>
                <a:t>LLNL,ANL,UC</a:t>
              </a:r>
              <a:endParaRPr lang="en-US" sz="1800" b="0" dirty="0">
                <a:solidFill>
                  <a:schemeClr val="accent4">
                    <a:lumMod val="10000"/>
                  </a:schemeClr>
                </a:solidFill>
              </a:endParaRPr>
            </a:p>
          </p:txBody>
        </p:sp>
      </p:grpSp>
      <p:sp>
        <p:nvSpPr>
          <p:cNvPr id="16396" name="Line 21"/>
          <p:cNvSpPr>
            <a:spLocks noChangeShapeType="1"/>
          </p:cNvSpPr>
          <p:nvPr/>
        </p:nvSpPr>
        <p:spPr bwMode="auto">
          <a:xfrm>
            <a:off x="2209800" y="1905000"/>
            <a:ext cx="7620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22"/>
          <p:cNvSpPr>
            <a:spLocks noChangeShapeType="1"/>
          </p:cNvSpPr>
          <p:nvPr/>
        </p:nvSpPr>
        <p:spPr bwMode="auto">
          <a:xfrm flipH="1">
            <a:off x="6248400" y="1981200"/>
            <a:ext cx="6096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23"/>
          <p:cNvSpPr>
            <a:spLocks noChangeShapeType="1"/>
          </p:cNvSpPr>
          <p:nvPr/>
        </p:nvSpPr>
        <p:spPr bwMode="auto">
          <a:xfrm>
            <a:off x="4572000" y="4800600"/>
            <a:ext cx="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24"/>
          <p:cNvSpPr>
            <a:spLocks noChangeShapeType="1"/>
          </p:cNvSpPr>
          <p:nvPr/>
        </p:nvSpPr>
        <p:spPr bwMode="auto">
          <a:xfrm flipV="1">
            <a:off x="2362200" y="4191000"/>
            <a:ext cx="685800" cy="7254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25"/>
          <p:cNvSpPr>
            <a:spLocks noChangeShapeType="1"/>
          </p:cNvSpPr>
          <p:nvPr/>
        </p:nvSpPr>
        <p:spPr bwMode="auto">
          <a:xfrm>
            <a:off x="6019800" y="4191000"/>
            <a:ext cx="609600" cy="609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26"/>
          <p:cNvSpPr txBox="1">
            <a:spLocks noChangeArrowheads="1"/>
          </p:cNvSpPr>
          <p:nvPr/>
        </p:nvSpPr>
        <p:spPr bwMode="auto">
          <a:xfrm>
            <a:off x="3276600" y="3900488"/>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100000"/>
              </a:lnSpc>
              <a:spcBef>
                <a:spcPct val="50000"/>
              </a:spcBef>
              <a:buFontTx/>
              <a:buNone/>
            </a:pPr>
            <a:r>
              <a:rPr lang="en-US" sz="1800" dirty="0">
                <a:solidFill>
                  <a:srgbClr val="FFFF00"/>
                </a:solidFill>
              </a:rPr>
              <a:t>Drawing Not To Scale (!)</a:t>
            </a:r>
          </a:p>
        </p:txBody>
      </p:sp>
      <p:sp>
        <p:nvSpPr>
          <p:cNvPr id="16402" name="Text Box 27"/>
          <p:cNvSpPr txBox="1">
            <a:spLocks noChangeArrowheads="1"/>
          </p:cNvSpPr>
          <p:nvPr/>
        </p:nvSpPr>
        <p:spPr bwMode="auto">
          <a:xfrm>
            <a:off x="3048000" y="3046413"/>
            <a:ext cx="3505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100000"/>
              </a:lnSpc>
              <a:spcBef>
                <a:spcPct val="50000"/>
              </a:spcBef>
              <a:buFontTx/>
              <a:buNone/>
            </a:pPr>
            <a:r>
              <a:rPr lang="en-US" sz="1800" b="0" dirty="0" err="1">
                <a:solidFill>
                  <a:schemeClr val="bg1"/>
                </a:solidFill>
              </a:rPr>
              <a:t>ANL,Arradiance,Chicago,Fermilab</a:t>
            </a:r>
            <a:r>
              <a:rPr lang="en-US" sz="1800" b="0" dirty="0">
                <a:solidFill>
                  <a:schemeClr val="bg1"/>
                </a:solidFill>
              </a:rPr>
              <a:t>, </a:t>
            </a:r>
            <a:r>
              <a:rPr lang="en-US" sz="1800" b="0" dirty="0" err="1">
                <a:solidFill>
                  <a:schemeClr val="bg1"/>
                </a:solidFill>
              </a:rPr>
              <a:t>Hawaii,Muons,Inc,SLAC,SSL</a:t>
            </a:r>
            <a:r>
              <a:rPr lang="en-US" sz="1800" b="0" dirty="0">
                <a:solidFill>
                  <a:schemeClr val="bg1"/>
                </a:solidFill>
              </a:rPr>
              <a:t>/UCB, </a:t>
            </a:r>
            <a:r>
              <a:rPr lang="en-US" sz="1800" b="0" dirty="0" smtClean="0">
                <a:solidFill>
                  <a:schemeClr val="bg1"/>
                </a:solidFill>
              </a:rPr>
              <a:t>UIUC, Wash.  U</a:t>
            </a:r>
            <a:endParaRPr lang="en-US" sz="1800" b="0" dirty="0">
              <a:solidFill>
                <a:schemeClr val="bg1"/>
              </a:solidFill>
            </a:endParaRPr>
          </a:p>
        </p:txBody>
      </p:sp>
      <p:sp>
        <p:nvSpPr>
          <p:cNvPr id="16403" name="Text Box 28"/>
          <p:cNvSpPr txBox="1">
            <a:spLocks noChangeArrowheads="1"/>
          </p:cNvSpPr>
          <p:nvPr/>
        </p:nvSpPr>
        <p:spPr bwMode="auto">
          <a:xfrm>
            <a:off x="2590800" y="786825"/>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80000"/>
              </a:lnSpc>
              <a:spcBef>
                <a:spcPts val="0"/>
              </a:spcBef>
              <a:buFontTx/>
              <a:buNone/>
            </a:pPr>
            <a:r>
              <a:rPr lang="en-US" sz="2000" dirty="0">
                <a:solidFill>
                  <a:srgbClr val="FF0000"/>
                </a:solidFill>
              </a:rPr>
              <a:t>Explicit strategy for  staying on </a:t>
            </a:r>
            <a:r>
              <a:rPr lang="en-US" sz="2000" dirty="0" smtClean="0">
                <a:solidFill>
                  <a:srgbClr val="FF0000"/>
                </a:solidFill>
              </a:rPr>
              <a:t>task-</a:t>
            </a:r>
          </a:p>
          <a:p>
            <a:pPr algn="ctr">
              <a:lnSpc>
                <a:spcPct val="80000"/>
              </a:lnSpc>
              <a:spcBef>
                <a:spcPts val="0"/>
              </a:spcBef>
              <a:buFontTx/>
              <a:buNone/>
            </a:pPr>
            <a:r>
              <a:rPr lang="en-US" sz="2000" dirty="0" smtClean="0">
                <a:solidFill>
                  <a:srgbClr val="FF0000"/>
                </a:solidFill>
              </a:rPr>
              <a:t>Multiple parallel cooperative efforts</a:t>
            </a:r>
            <a:endParaRPr lang="en-US" sz="2000" dirty="0">
              <a:solidFill>
                <a:srgbClr val="FF0000"/>
              </a:solidFill>
            </a:endParaRPr>
          </a:p>
        </p:txBody>
      </p:sp>
      <p:sp>
        <p:nvSpPr>
          <p:cNvPr id="16404" name="Text Box 29"/>
          <p:cNvSpPr txBox="1">
            <a:spLocks noChangeArrowheads="1"/>
          </p:cNvSpPr>
          <p:nvPr/>
        </p:nvSpPr>
        <p:spPr bwMode="auto">
          <a:xfrm>
            <a:off x="5791200" y="6080125"/>
            <a:ext cx="3505200" cy="79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spcBef>
                <a:spcPct val="5000"/>
              </a:spcBef>
              <a:buFontTx/>
              <a:buNone/>
            </a:pPr>
            <a:r>
              <a:rPr lang="en-US" sz="2000" dirty="0">
                <a:solidFill>
                  <a:srgbClr val="FF0000"/>
                </a:solidFill>
              </a:rPr>
              <a:t>All these need work- naturally tend to lag the reality of the detector development</a:t>
            </a:r>
          </a:p>
        </p:txBody>
      </p:sp>
      <p:grpSp>
        <p:nvGrpSpPr>
          <p:cNvPr id="16405" name="Group 30"/>
          <p:cNvGrpSpPr>
            <a:grpSpLocks/>
          </p:cNvGrpSpPr>
          <p:nvPr/>
        </p:nvGrpSpPr>
        <p:grpSpPr bwMode="auto">
          <a:xfrm>
            <a:off x="990600" y="4724400"/>
            <a:ext cx="1824038" cy="1524000"/>
            <a:chOff x="482" y="432"/>
            <a:chExt cx="1095" cy="960"/>
          </a:xfrm>
        </p:grpSpPr>
        <p:sp>
          <p:nvSpPr>
            <p:cNvPr id="16422" name="Oval 31"/>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23" name="Text Box 32"/>
            <p:cNvSpPr txBox="1">
              <a:spLocks noChangeArrowheads="1"/>
            </p:cNvSpPr>
            <p:nvPr/>
          </p:nvSpPr>
          <p:spPr bwMode="auto">
            <a:xfrm>
              <a:off x="482" y="624"/>
              <a:ext cx="1095"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50000"/>
                </a:spcBef>
                <a:buFontTx/>
                <a:buNone/>
              </a:pPr>
              <a:r>
                <a:rPr lang="en-US" dirty="0">
                  <a:solidFill>
                    <a:srgbClr val="FF0000"/>
                  </a:solidFill>
                </a:rPr>
                <a:t>Neutrinos</a:t>
              </a:r>
            </a:p>
            <a:p>
              <a:pPr algn="ctr">
                <a:lnSpc>
                  <a:spcPct val="70000"/>
                </a:lnSpc>
                <a:spcBef>
                  <a:spcPct val="25000"/>
                </a:spcBef>
                <a:buFontTx/>
                <a:buNone/>
              </a:pPr>
              <a:r>
                <a:rPr lang="en-US" sz="1800" b="0" dirty="0">
                  <a:solidFill>
                    <a:srgbClr val="FF0000"/>
                  </a:solidFill>
                </a:rPr>
                <a:t>(Matt, </a:t>
              </a:r>
              <a:r>
                <a:rPr lang="en-US" sz="1800" b="0" dirty="0" err="1">
                  <a:solidFill>
                    <a:srgbClr val="FF0000"/>
                  </a:solidFill>
                </a:rPr>
                <a:t>Mayly</a:t>
              </a:r>
              <a:r>
                <a:rPr lang="en-US" sz="1800" b="0" dirty="0">
                  <a:solidFill>
                    <a:srgbClr val="FF0000"/>
                  </a:solidFill>
                </a:rPr>
                <a:t>, Bob, John, ..; </a:t>
              </a:r>
              <a:r>
                <a:rPr lang="en-US" sz="1800" b="0" dirty="0" err="1">
                  <a:solidFill>
                    <a:srgbClr val="FF0000"/>
                  </a:solidFill>
                </a:rPr>
                <a:t>Zelimir</a:t>
              </a:r>
              <a:r>
                <a:rPr lang="en-US" sz="1800" b="0" dirty="0">
                  <a:solidFill>
                    <a:srgbClr val="FF0000"/>
                  </a:solidFill>
                </a:rPr>
                <a:t>)</a:t>
              </a:r>
            </a:p>
          </p:txBody>
        </p:sp>
      </p:grpSp>
      <p:sp>
        <p:nvSpPr>
          <p:cNvPr id="16406" name="Oval 34"/>
          <p:cNvSpPr>
            <a:spLocks noChangeArrowheads="1"/>
          </p:cNvSpPr>
          <p:nvPr/>
        </p:nvSpPr>
        <p:spPr bwMode="auto">
          <a:xfrm>
            <a:off x="152400" y="2555875"/>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07" name="Text Box 35"/>
          <p:cNvSpPr txBox="1">
            <a:spLocks noChangeArrowheads="1"/>
          </p:cNvSpPr>
          <p:nvPr/>
        </p:nvSpPr>
        <p:spPr bwMode="auto">
          <a:xfrm>
            <a:off x="228600" y="2743200"/>
            <a:ext cx="14478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spcBef>
                <a:spcPct val="5000"/>
              </a:spcBef>
              <a:buFontTx/>
              <a:buNone/>
            </a:pPr>
            <a:r>
              <a:rPr lang="en-US" dirty="0" err="1">
                <a:solidFill>
                  <a:srgbClr val="FFFF00"/>
                </a:solidFill>
              </a:rPr>
              <a:t>Muon</a:t>
            </a:r>
            <a:r>
              <a:rPr lang="en-US" dirty="0">
                <a:solidFill>
                  <a:srgbClr val="FFFF00"/>
                </a:solidFill>
              </a:rPr>
              <a:t> Cooling</a:t>
            </a:r>
          </a:p>
          <a:p>
            <a:pPr algn="ctr">
              <a:lnSpc>
                <a:spcPct val="70000"/>
              </a:lnSpc>
              <a:spcBef>
                <a:spcPct val="25000"/>
              </a:spcBef>
              <a:buFontTx/>
              <a:buNone/>
            </a:pPr>
            <a:r>
              <a:rPr lang="en-US" sz="1800" b="0" dirty="0" err="1">
                <a:solidFill>
                  <a:srgbClr val="FFFF00"/>
                </a:solidFill>
              </a:rPr>
              <a:t>Muons,Inc</a:t>
            </a:r>
            <a:endParaRPr lang="en-US" sz="1800" b="0" dirty="0">
              <a:solidFill>
                <a:srgbClr val="FFFF00"/>
              </a:solidFill>
            </a:endParaRPr>
          </a:p>
          <a:p>
            <a:pPr algn="ctr">
              <a:lnSpc>
                <a:spcPct val="70000"/>
              </a:lnSpc>
              <a:spcBef>
                <a:spcPct val="25000"/>
              </a:spcBef>
              <a:buFontTx/>
              <a:buNone/>
            </a:pPr>
            <a:r>
              <a:rPr lang="en-US" sz="1800" b="0" dirty="0">
                <a:solidFill>
                  <a:srgbClr val="FFFF00"/>
                </a:solidFill>
              </a:rPr>
              <a:t>(SBIR)</a:t>
            </a:r>
          </a:p>
        </p:txBody>
      </p:sp>
      <p:sp>
        <p:nvSpPr>
          <p:cNvPr id="16408" name="Line 36"/>
          <p:cNvSpPr>
            <a:spLocks noChangeShapeType="1"/>
          </p:cNvSpPr>
          <p:nvPr/>
        </p:nvSpPr>
        <p:spPr bwMode="auto">
          <a:xfrm flipV="1">
            <a:off x="1676400" y="3429000"/>
            <a:ext cx="990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09" name="Group 15"/>
          <p:cNvGrpSpPr>
            <a:grpSpLocks/>
          </p:cNvGrpSpPr>
          <p:nvPr/>
        </p:nvGrpSpPr>
        <p:grpSpPr bwMode="auto">
          <a:xfrm>
            <a:off x="7391400" y="2667000"/>
            <a:ext cx="1524000" cy="1524000"/>
            <a:chOff x="528" y="432"/>
            <a:chExt cx="960" cy="960"/>
          </a:xfrm>
        </p:grpSpPr>
        <p:sp>
          <p:nvSpPr>
            <p:cNvPr id="16420" name="Oval 16"/>
            <p:cNvSpPr>
              <a:spLocks noChangeArrowheads="1"/>
            </p:cNvSpPr>
            <p:nvPr/>
          </p:nvSpPr>
          <p:spPr bwMode="auto">
            <a:xfrm>
              <a:off x="528" y="432"/>
              <a:ext cx="96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40000"/>
                </a:spcBef>
                <a:buFontTx/>
                <a:buChar char="•"/>
              </a:pPr>
              <a:endParaRPr lang="en-US"/>
            </a:p>
          </p:txBody>
        </p:sp>
        <p:sp>
          <p:nvSpPr>
            <p:cNvPr id="16421" name="Text Box 17"/>
            <p:cNvSpPr txBox="1">
              <a:spLocks noChangeArrowheads="1"/>
            </p:cNvSpPr>
            <p:nvPr/>
          </p:nvSpPr>
          <p:spPr bwMode="auto">
            <a:xfrm>
              <a:off x="576" y="624"/>
              <a:ext cx="91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gn="ctr">
                <a:lnSpc>
                  <a:spcPct val="100000"/>
                </a:lnSpc>
                <a:spcBef>
                  <a:spcPct val="50000"/>
                </a:spcBef>
                <a:buFontTx/>
                <a:buNone/>
              </a:pPr>
              <a:r>
                <a:rPr lang="en-US" dirty="0">
                  <a:solidFill>
                    <a:schemeClr val="accent2">
                      <a:lumMod val="50000"/>
                    </a:schemeClr>
                  </a:solidFill>
                </a:rPr>
                <a:t>K-&gt;</a:t>
              </a:r>
              <a:r>
                <a:rPr lang="en-US" dirty="0" err="1">
                  <a:solidFill>
                    <a:schemeClr val="accent2">
                      <a:lumMod val="50000"/>
                    </a:schemeClr>
                  </a:solidFill>
                  <a:latin typeface="Symbol" pitchFamily="18" charset="2"/>
                </a:rPr>
                <a:t>pnn</a:t>
              </a:r>
              <a:endParaRPr lang="en-US" dirty="0">
                <a:solidFill>
                  <a:schemeClr val="accent2">
                    <a:lumMod val="50000"/>
                  </a:schemeClr>
                </a:solidFill>
                <a:latin typeface="Symbol" pitchFamily="18" charset="2"/>
              </a:endParaRPr>
            </a:p>
            <a:p>
              <a:pPr algn="ctr">
                <a:lnSpc>
                  <a:spcPct val="70000"/>
                </a:lnSpc>
                <a:spcBef>
                  <a:spcPct val="25000"/>
                </a:spcBef>
                <a:buFontTx/>
                <a:buNone/>
              </a:pPr>
              <a:r>
                <a:rPr lang="en-US" sz="1800" b="0" dirty="0" smtClean="0">
                  <a:solidFill>
                    <a:schemeClr val="accent2">
                      <a:lumMod val="50000"/>
                    </a:schemeClr>
                  </a:solidFill>
                </a:rPr>
                <a:t>JPARC</a:t>
              </a:r>
              <a:endParaRPr lang="en-US" sz="1800" b="0" dirty="0">
                <a:solidFill>
                  <a:schemeClr val="accent2">
                    <a:lumMod val="50000"/>
                  </a:schemeClr>
                </a:solidFill>
              </a:endParaRPr>
            </a:p>
          </p:txBody>
        </p:sp>
      </p:grpSp>
      <p:sp>
        <p:nvSpPr>
          <p:cNvPr id="16410" name="Line 25"/>
          <p:cNvSpPr>
            <a:spLocks noChangeShapeType="1"/>
          </p:cNvSpPr>
          <p:nvPr/>
        </p:nvSpPr>
        <p:spPr bwMode="auto">
          <a:xfrm flipV="1">
            <a:off x="6477000" y="3370263"/>
            <a:ext cx="914400" cy="2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6411" name="Straight Connector 2"/>
          <p:cNvCxnSpPr>
            <a:cxnSpLocks noChangeShapeType="1"/>
          </p:cNvCxnSpPr>
          <p:nvPr/>
        </p:nvCxnSpPr>
        <p:spPr bwMode="auto">
          <a:xfrm>
            <a:off x="7108825" y="34290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2" name="Straight Connector 4"/>
          <p:cNvCxnSpPr>
            <a:cxnSpLocks noChangeShapeType="1"/>
            <a:stCxn id="16420" idx="2"/>
            <a:endCxn id="16410" idx="1"/>
          </p:cNvCxnSpPr>
          <p:nvPr/>
        </p:nvCxnSpPr>
        <p:spPr bwMode="auto">
          <a:xfrm flipV="1">
            <a:off x="7391400" y="3370263"/>
            <a:ext cx="0" cy="587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3" name="Straight Connector 6"/>
          <p:cNvCxnSpPr>
            <a:cxnSpLocks noChangeShapeType="1"/>
          </p:cNvCxnSpPr>
          <p:nvPr/>
        </p:nvCxnSpPr>
        <p:spPr bwMode="auto">
          <a:xfrm>
            <a:off x="7696200" y="32766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4" name="Straight Connector 8"/>
          <p:cNvCxnSpPr>
            <a:cxnSpLocks noChangeShapeType="1"/>
          </p:cNvCxnSpPr>
          <p:nvPr/>
        </p:nvCxnSpPr>
        <p:spPr bwMode="auto">
          <a:xfrm>
            <a:off x="7696200" y="32766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5" name="Straight Connector 10"/>
          <p:cNvCxnSpPr>
            <a:cxnSpLocks noChangeShapeType="1"/>
          </p:cNvCxnSpPr>
          <p:nvPr/>
        </p:nvCxnSpPr>
        <p:spPr bwMode="auto">
          <a:xfrm>
            <a:off x="7696200" y="25908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6" name="Straight Connector 12"/>
          <p:cNvCxnSpPr>
            <a:cxnSpLocks noChangeShapeType="1"/>
          </p:cNvCxnSpPr>
          <p:nvPr/>
        </p:nvCxnSpPr>
        <p:spPr bwMode="auto">
          <a:xfrm>
            <a:off x="7696200" y="29718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7" name="Straight Connector 14"/>
          <p:cNvCxnSpPr>
            <a:cxnSpLocks noChangeShapeType="1"/>
          </p:cNvCxnSpPr>
          <p:nvPr/>
        </p:nvCxnSpPr>
        <p:spPr bwMode="auto">
          <a:xfrm>
            <a:off x="7239000" y="27432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8" name="Straight Connector 16"/>
          <p:cNvCxnSpPr>
            <a:cxnSpLocks noChangeShapeType="1"/>
          </p:cNvCxnSpPr>
          <p:nvPr/>
        </p:nvCxnSpPr>
        <p:spPr bwMode="auto">
          <a:xfrm>
            <a:off x="7391400" y="41910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9" name="Straight Connector 18"/>
          <p:cNvCxnSpPr>
            <a:cxnSpLocks noChangeShapeType="1"/>
          </p:cNvCxnSpPr>
          <p:nvPr/>
        </p:nvCxnSpPr>
        <p:spPr bwMode="auto">
          <a:xfrm>
            <a:off x="7239000" y="34290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smtClean="0"/>
              <a:t>Dec 9-10_2011 Collaboration Meeting Overview</a:t>
            </a:r>
            <a:endParaRPr lang="en-US"/>
          </a:p>
        </p:txBody>
      </p:sp>
    </p:spTree>
    <p:extLst>
      <p:ext uri="{BB962C8B-B14F-4D97-AF65-F5344CB8AC3E}">
        <p14:creationId xmlns:p14="http://schemas.microsoft.com/office/powerpoint/2010/main" val="2333210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B1A8E88B-66FE-459F-8A38-2A4DE51F7BC6}" type="datetime1">
              <a:rPr lang="en-US" sz="1200" b="0" smtClean="0">
                <a:latin typeface="Arial" pitchFamily="34" charset="0"/>
              </a:rPr>
              <a:t>12/8/2011</a:t>
            </a:fld>
            <a:endParaRPr lang="en-US" sz="1200" b="0" smtClean="0">
              <a:latin typeface="Arial" pitchFamily="34" charset="0"/>
            </a:endParaRPr>
          </a:p>
        </p:txBody>
      </p:sp>
      <p:sp>
        <p:nvSpPr>
          <p:cNvPr id="33795"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49EB7B91-1D35-4FAD-80E7-6C113C3D6673}" type="slidenum">
              <a:rPr lang="en-US" sz="1200" b="0" smtClean="0">
                <a:latin typeface="Arial" pitchFamily="34" charset="0"/>
              </a:rPr>
              <a:pPr eaLnBrk="1" hangingPunct="1">
                <a:lnSpc>
                  <a:spcPct val="100000"/>
                </a:lnSpc>
                <a:spcBef>
                  <a:spcPct val="0"/>
                </a:spcBef>
                <a:buFontTx/>
                <a:buNone/>
              </a:pPr>
              <a:t>21</a:t>
            </a:fld>
            <a:endParaRPr lang="en-US" sz="1200" b="0" smtClean="0">
              <a:latin typeface="Arial" pitchFamily="34" charset="0"/>
            </a:endParaRPr>
          </a:p>
        </p:txBody>
      </p:sp>
      <p:sp>
        <p:nvSpPr>
          <p:cNvPr id="33796"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defRPr/>
            </a:pPr>
            <a:r>
              <a:rPr lang="en-US" sz="5400" b="1" dirty="0" smtClean="0">
                <a:solidFill>
                  <a:schemeClr val="bg2">
                    <a:lumMod val="10000"/>
                  </a:schemeClr>
                </a:solidFill>
              </a:rPr>
              <a:t> Neutrino Physics</a:t>
            </a:r>
          </a:p>
        </p:txBody>
      </p:sp>
      <p:sp>
        <p:nvSpPr>
          <p:cNvPr id="59395" name="Rectangle 3"/>
          <p:cNvSpPr>
            <a:spLocks noGrp="1" noChangeArrowheads="1"/>
          </p:cNvSpPr>
          <p:nvPr>
            <p:ph type="body" idx="1"/>
          </p:nvPr>
        </p:nvSpPr>
        <p:spPr>
          <a:xfrm>
            <a:off x="31750" y="5715000"/>
            <a:ext cx="9144000" cy="762000"/>
          </a:xfrm>
        </p:spPr>
        <p:txBody>
          <a:bodyPr>
            <a:normAutofit/>
          </a:bodyPr>
          <a:lstStyle/>
          <a:p>
            <a:pPr marL="0" indent="0">
              <a:lnSpc>
                <a:spcPct val="65000"/>
              </a:lnSpc>
              <a:buClr>
                <a:srgbClr val="FFCC00"/>
              </a:buClr>
              <a:buNone/>
              <a:defRPr/>
            </a:pPr>
            <a:r>
              <a:rPr lang="en-US" sz="2800" b="1" dirty="0">
                <a:solidFill>
                  <a:srgbClr val="FF0000"/>
                </a:solidFill>
              </a:rPr>
              <a:t>Spec:  signal single photon, 100 </a:t>
            </a:r>
            <a:r>
              <a:rPr lang="en-US" sz="2800" b="1" dirty="0" err="1">
                <a:solidFill>
                  <a:srgbClr val="FF0000"/>
                </a:solidFill>
              </a:rPr>
              <a:t>ps</a:t>
            </a:r>
            <a:r>
              <a:rPr lang="en-US" sz="2800" b="1" dirty="0">
                <a:solidFill>
                  <a:srgbClr val="FF0000"/>
                </a:solidFill>
              </a:rPr>
              <a:t> time, 1 cm space, low cost/m2 (5-10K$/m2)*</a:t>
            </a:r>
          </a:p>
        </p:txBody>
      </p:sp>
      <p:pic>
        <p:nvPicPr>
          <p:cNvPr id="33799" name="Picture 4" descr="constantinos_sideviewV7"/>
          <p:cNvPicPr>
            <a:picLocks noChangeAspect="1" noChangeArrowheads="1"/>
          </p:cNvPicPr>
          <p:nvPr/>
        </p:nvPicPr>
        <p:blipFill>
          <a:blip r:embed="rId2">
            <a:extLst>
              <a:ext uri="{28A0092B-C50C-407E-A947-70E740481C1C}">
                <a14:useLocalDpi xmlns:a14="http://schemas.microsoft.com/office/drawing/2010/main" val="0"/>
              </a:ext>
            </a:extLst>
          </a:blip>
          <a:srcRect l="2525" t="3319" r="7417" b="7086"/>
          <a:stretch>
            <a:fillRect/>
          </a:stretch>
        </p:blipFill>
        <p:spPr bwMode="auto">
          <a:xfrm>
            <a:off x="309563" y="1219200"/>
            <a:ext cx="845343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6"/>
          <p:cNvSpPr txBox="1">
            <a:spLocks noChangeArrowheads="1"/>
          </p:cNvSpPr>
          <p:nvPr/>
        </p:nvSpPr>
        <p:spPr bwMode="auto">
          <a:xfrm>
            <a:off x="533400" y="3169443"/>
            <a:ext cx="202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100000"/>
              </a:lnSpc>
              <a:spcBef>
                <a:spcPct val="0"/>
              </a:spcBef>
              <a:buFontTx/>
              <a:buNone/>
            </a:pPr>
            <a:r>
              <a:rPr lang="en-US" sz="1800" b="0" dirty="0">
                <a:solidFill>
                  <a:srgbClr val="000000"/>
                </a:solidFill>
              </a:rPr>
              <a:t>(Howard Nicholson)</a:t>
            </a:r>
          </a:p>
        </p:txBody>
      </p:sp>
    </p:spTree>
    <p:extLst>
      <p:ext uri="{BB962C8B-B14F-4D97-AF65-F5344CB8AC3E}">
        <p14:creationId xmlns:p14="http://schemas.microsoft.com/office/powerpoint/2010/main" val="204227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609600" y="0"/>
            <a:ext cx="8229600" cy="762000"/>
          </a:xfrm>
        </p:spPr>
        <p:txBody>
          <a:bodyPr>
            <a:noAutofit/>
          </a:bodyPr>
          <a:lstStyle/>
          <a:p>
            <a:pPr eaLnBrk="1" hangingPunct="1">
              <a:lnSpc>
                <a:spcPct val="85000"/>
              </a:lnSpc>
              <a:defRPr/>
            </a:pPr>
            <a:r>
              <a:rPr lang="en-US" sz="5400" b="1" dirty="0" smtClean="0">
                <a:solidFill>
                  <a:srgbClr val="002060"/>
                </a:solidFill>
              </a:rPr>
              <a:t/>
            </a:r>
            <a:br>
              <a:rPr lang="en-US" sz="5400" b="1" dirty="0" smtClean="0">
                <a:solidFill>
                  <a:srgbClr val="002060"/>
                </a:solidFill>
              </a:rPr>
            </a:br>
            <a:r>
              <a:rPr lang="en-US" sz="5400" b="1" dirty="0" smtClean="0">
                <a:solidFill>
                  <a:srgbClr val="002060"/>
                </a:solidFill>
              </a:rPr>
              <a:t>Daniel Boone</a:t>
            </a:r>
            <a:br>
              <a:rPr lang="en-US" sz="5400" b="1" dirty="0" smtClean="0">
                <a:solidFill>
                  <a:srgbClr val="002060"/>
                </a:solidFill>
              </a:rPr>
            </a:br>
            <a:endParaRPr lang="en-US" sz="5400" b="1" dirty="0" smtClean="0">
              <a:solidFill>
                <a:srgbClr val="FF0000"/>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0D658002-64AA-4D28-B6C0-CBA032C16D84}"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22</a:t>
            </a:fld>
            <a:endParaRPr lang="en-US" sz="1200" b="0" smtClean="0">
              <a:latin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361420"/>
            <a:ext cx="4163175" cy="5725180"/>
          </a:xfrm>
          <a:prstGeom prst="rect">
            <a:avLst/>
          </a:prstGeom>
        </p:spPr>
      </p:pic>
      <p:sp>
        <p:nvSpPr>
          <p:cNvPr id="59395" name="Rectangle 3"/>
          <p:cNvSpPr>
            <a:spLocks noGrp="1" noChangeArrowheads="1"/>
          </p:cNvSpPr>
          <p:nvPr>
            <p:ph idx="1"/>
          </p:nvPr>
        </p:nvSpPr>
        <p:spPr>
          <a:xfrm>
            <a:off x="-76200" y="667845"/>
            <a:ext cx="5257800" cy="5199555"/>
          </a:xfrm>
        </p:spPr>
        <p:txBody>
          <a:bodyPr>
            <a:normAutofit fontScale="92500" lnSpcReduction="10000"/>
          </a:bodyPr>
          <a:lstStyle/>
          <a:p>
            <a:pPr>
              <a:lnSpc>
                <a:spcPct val="80000"/>
              </a:lnSpc>
              <a:buSzPct val="125000"/>
              <a:defRPr/>
            </a:pPr>
            <a:r>
              <a:rPr lang="en-US" b="1" dirty="0" smtClean="0">
                <a:solidFill>
                  <a:schemeClr val="bg2">
                    <a:lumMod val="50000"/>
                  </a:schemeClr>
                </a:solidFill>
              </a:rPr>
              <a:t>Proposal (LDRD) to build a little proto-type to test photon-TPC ideas and as a simulation </a:t>
            </a:r>
            <a:r>
              <a:rPr lang="en-US" b="1" dirty="0" err="1" smtClean="0">
                <a:solidFill>
                  <a:schemeClr val="bg2">
                    <a:lumMod val="50000"/>
                  </a:schemeClr>
                </a:solidFill>
              </a:rPr>
              <a:t>testbed</a:t>
            </a:r>
            <a:endParaRPr lang="en-US" b="1" dirty="0" smtClean="0">
              <a:solidFill>
                <a:schemeClr val="bg2">
                  <a:lumMod val="50000"/>
                </a:schemeClr>
              </a:solidFill>
            </a:endParaRPr>
          </a:p>
          <a:p>
            <a:pPr>
              <a:lnSpc>
                <a:spcPct val="80000"/>
              </a:lnSpc>
              <a:buSzPct val="125000"/>
              <a:defRPr/>
            </a:pPr>
            <a:r>
              <a:rPr lang="en-US" b="1" dirty="0" smtClean="0">
                <a:solidFill>
                  <a:srgbClr val="151517"/>
                </a:solidFill>
              </a:rPr>
              <a:t>`Book-on-end’ geometry- long, higher than wide</a:t>
            </a:r>
          </a:p>
          <a:p>
            <a:pPr>
              <a:lnSpc>
                <a:spcPct val="80000"/>
              </a:lnSpc>
              <a:buSzPct val="125000"/>
              <a:defRPr/>
            </a:pPr>
            <a:r>
              <a:rPr lang="en-US" b="1" dirty="0" smtClean="0">
                <a:solidFill>
                  <a:srgbClr val="151517"/>
                </a:solidFill>
              </a:rPr>
              <a:t>Close to 100% coverage so bigger Fid/Tot volume</a:t>
            </a:r>
          </a:p>
          <a:p>
            <a:pPr>
              <a:lnSpc>
                <a:spcPct val="80000"/>
              </a:lnSpc>
              <a:buSzPct val="125000"/>
              <a:defRPr/>
            </a:pPr>
            <a:r>
              <a:rPr lang="en-US" b="1" dirty="0" err="1" smtClean="0">
                <a:solidFill>
                  <a:srgbClr val="FF0000"/>
                </a:solidFill>
                <a:latin typeface="Symbol" pitchFamily="18" charset="2"/>
              </a:rPr>
              <a:t>D</a:t>
            </a:r>
            <a:r>
              <a:rPr lang="en-US" b="1" dirty="0" err="1" smtClean="0">
                <a:solidFill>
                  <a:srgbClr val="FF0000"/>
                </a:solidFill>
              </a:rPr>
              <a:t>x</a:t>
            </a:r>
            <a:r>
              <a:rPr lang="en-US" b="1" dirty="0" smtClean="0">
                <a:solidFill>
                  <a:srgbClr val="FF0000"/>
                </a:solidFill>
              </a:rPr>
              <a:t>, </a:t>
            </a:r>
            <a:r>
              <a:rPr lang="en-US" b="1" dirty="0" err="1" smtClean="0">
                <a:solidFill>
                  <a:srgbClr val="FF0000"/>
                </a:solidFill>
                <a:latin typeface="Symbol" pitchFamily="18" charset="2"/>
              </a:rPr>
              <a:t>D</a:t>
            </a:r>
            <a:r>
              <a:rPr lang="en-US" b="1" dirty="0" err="1" smtClean="0">
                <a:solidFill>
                  <a:srgbClr val="FF0000"/>
                </a:solidFill>
              </a:rPr>
              <a:t>y</a:t>
            </a:r>
            <a:r>
              <a:rPr lang="en-US" b="1" dirty="0" smtClean="0">
                <a:solidFill>
                  <a:srgbClr val="FF0000"/>
                </a:solidFill>
              </a:rPr>
              <a:t> &lt;&lt; 1 cm</a:t>
            </a:r>
          </a:p>
          <a:p>
            <a:pPr>
              <a:lnSpc>
                <a:spcPct val="80000"/>
              </a:lnSpc>
              <a:buSzPct val="125000"/>
              <a:defRPr/>
            </a:pPr>
            <a:r>
              <a:rPr lang="en-US" b="1" dirty="0" err="1" smtClean="0">
                <a:solidFill>
                  <a:srgbClr val="FF0000"/>
                </a:solidFill>
                <a:latin typeface="Symbol" pitchFamily="18" charset="2"/>
              </a:rPr>
              <a:t>D</a:t>
            </a:r>
            <a:r>
              <a:rPr lang="en-US" b="1" dirty="0" err="1" smtClean="0">
                <a:solidFill>
                  <a:srgbClr val="FF0000"/>
                </a:solidFill>
              </a:rPr>
              <a:t>t</a:t>
            </a:r>
            <a:r>
              <a:rPr lang="en-US" b="1" dirty="0" smtClean="0">
                <a:solidFill>
                  <a:srgbClr val="FF0000"/>
                </a:solidFill>
              </a:rPr>
              <a:t> &lt; 100 psec</a:t>
            </a:r>
          </a:p>
          <a:p>
            <a:pPr>
              <a:lnSpc>
                <a:spcPct val="80000"/>
              </a:lnSpc>
              <a:buSzPct val="125000"/>
              <a:defRPr/>
            </a:pPr>
            <a:r>
              <a:rPr lang="en-US" b="1" dirty="0" smtClean="0">
                <a:solidFill>
                  <a:srgbClr val="FF0000"/>
                </a:solidFill>
              </a:rPr>
              <a:t>Magnetic field in volume</a:t>
            </a:r>
          </a:p>
          <a:p>
            <a:pPr>
              <a:lnSpc>
                <a:spcPct val="80000"/>
              </a:lnSpc>
              <a:buSzPct val="125000"/>
              <a:defRPr/>
            </a:pPr>
            <a:r>
              <a:rPr lang="en-US" b="1" dirty="0" smtClean="0">
                <a:solidFill>
                  <a:srgbClr val="151517"/>
                </a:solidFill>
              </a:rPr>
              <a:t>Idea: to reconstruct vertices, tracks, events as in a TPC (or, as in </a:t>
            </a:r>
            <a:r>
              <a:rPr lang="en-US" b="1" dirty="0" err="1" smtClean="0">
                <a:solidFill>
                  <a:srgbClr val="151517"/>
                </a:solidFill>
              </a:rPr>
              <a:t>LiA</a:t>
            </a:r>
            <a:r>
              <a:rPr lang="en-US" b="1" dirty="0" smtClean="0">
                <a:solidFill>
                  <a:srgbClr val="151517"/>
                </a:solidFill>
              </a:rPr>
              <a:t>).</a:t>
            </a:r>
          </a:p>
          <a:p>
            <a:pPr>
              <a:lnSpc>
                <a:spcPct val="80000"/>
              </a:lnSpc>
              <a:buSzPct val="125000"/>
              <a:defRPr/>
            </a:pPr>
            <a:endParaRPr lang="en-US" b="1" dirty="0" smtClean="0">
              <a:solidFill>
                <a:srgbClr val="151517"/>
              </a:solidFill>
            </a:endParaRPr>
          </a:p>
        </p:txBody>
      </p:sp>
      <p:cxnSp>
        <p:nvCxnSpPr>
          <p:cNvPr id="9" name="Straight Arrow Connector 8"/>
          <p:cNvCxnSpPr/>
          <p:nvPr/>
        </p:nvCxnSpPr>
        <p:spPr>
          <a:xfrm flipV="1">
            <a:off x="5943600" y="4098822"/>
            <a:ext cx="1403930" cy="85417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6840794" y="3622049"/>
            <a:ext cx="473365" cy="523220"/>
          </a:xfrm>
          <a:prstGeom prst="rect">
            <a:avLst/>
          </a:prstGeom>
          <a:noFill/>
        </p:spPr>
        <p:txBody>
          <a:bodyPr wrap="square" rtlCol="0">
            <a:spAutoFit/>
          </a:bodyPr>
          <a:lstStyle/>
          <a:p>
            <a:r>
              <a:rPr lang="en-US" sz="2800" b="1" dirty="0" smtClean="0">
                <a:solidFill>
                  <a:srgbClr val="C00000"/>
                </a:solidFill>
                <a:latin typeface="Symbol" pitchFamily="18" charset="2"/>
              </a:rPr>
              <a:t>n</a:t>
            </a:r>
          </a:p>
        </p:txBody>
      </p:sp>
      <p:sp>
        <p:nvSpPr>
          <p:cNvPr id="12" name="TextBox 11"/>
          <p:cNvSpPr txBox="1"/>
          <p:nvPr/>
        </p:nvSpPr>
        <p:spPr>
          <a:xfrm rot="19643318">
            <a:off x="5323956" y="2229603"/>
            <a:ext cx="1210076" cy="523220"/>
          </a:xfrm>
          <a:prstGeom prst="rect">
            <a:avLst/>
          </a:prstGeom>
          <a:noFill/>
        </p:spPr>
        <p:txBody>
          <a:bodyPr wrap="square" rtlCol="0">
            <a:spAutoFit/>
          </a:bodyPr>
          <a:lstStyle/>
          <a:p>
            <a:r>
              <a:rPr lang="en-US" sz="2800" b="1" dirty="0" smtClean="0">
                <a:solidFill>
                  <a:schemeClr val="accent4">
                    <a:lumMod val="10000"/>
                  </a:schemeClr>
                </a:solidFill>
              </a:rPr>
              <a:t>2 m</a:t>
            </a:r>
          </a:p>
        </p:txBody>
      </p:sp>
      <p:sp>
        <p:nvSpPr>
          <p:cNvPr id="18" name="TextBox 17"/>
          <p:cNvSpPr txBox="1"/>
          <p:nvPr/>
        </p:nvSpPr>
        <p:spPr>
          <a:xfrm rot="16200000">
            <a:off x="7639927" y="4310748"/>
            <a:ext cx="1210076" cy="523220"/>
          </a:xfrm>
          <a:prstGeom prst="rect">
            <a:avLst/>
          </a:prstGeom>
          <a:noFill/>
        </p:spPr>
        <p:txBody>
          <a:bodyPr wrap="square" rtlCol="0">
            <a:spAutoFit/>
          </a:bodyPr>
          <a:lstStyle/>
          <a:p>
            <a:r>
              <a:rPr lang="en-US" sz="2800" b="1" dirty="0" smtClean="0">
                <a:solidFill>
                  <a:schemeClr val="accent4">
                    <a:lumMod val="10000"/>
                  </a:schemeClr>
                </a:solidFill>
              </a:rPr>
              <a:t>2 m</a:t>
            </a:r>
          </a:p>
        </p:txBody>
      </p:sp>
      <p:sp>
        <p:nvSpPr>
          <p:cNvPr id="19" name="TextBox 18"/>
          <p:cNvSpPr txBox="1"/>
          <p:nvPr/>
        </p:nvSpPr>
        <p:spPr>
          <a:xfrm rot="1892840">
            <a:off x="5219468" y="6056886"/>
            <a:ext cx="1210076" cy="523220"/>
          </a:xfrm>
          <a:prstGeom prst="rect">
            <a:avLst/>
          </a:prstGeom>
          <a:noFill/>
        </p:spPr>
        <p:txBody>
          <a:bodyPr wrap="square" rtlCol="0">
            <a:spAutoFit/>
          </a:bodyPr>
          <a:lstStyle/>
          <a:p>
            <a:r>
              <a:rPr lang="en-US" sz="2800" b="1" dirty="0">
                <a:solidFill>
                  <a:schemeClr val="accent4">
                    <a:lumMod val="10000"/>
                  </a:schemeClr>
                </a:solidFill>
              </a:rPr>
              <a:t>1</a:t>
            </a:r>
            <a:r>
              <a:rPr lang="en-US" sz="2800" b="1" dirty="0" smtClean="0">
                <a:solidFill>
                  <a:schemeClr val="accent4">
                    <a:lumMod val="10000"/>
                  </a:schemeClr>
                </a:solidFill>
              </a:rPr>
              <a:t> m</a:t>
            </a:r>
          </a:p>
        </p:txBody>
      </p:sp>
      <p:sp>
        <p:nvSpPr>
          <p:cNvPr id="4" name="TextBox 3"/>
          <p:cNvSpPr txBox="1"/>
          <p:nvPr/>
        </p:nvSpPr>
        <p:spPr>
          <a:xfrm>
            <a:off x="5172012" y="1219200"/>
            <a:ext cx="2420459" cy="523220"/>
          </a:xfrm>
          <a:prstGeom prst="rect">
            <a:avLst/>
          </a:prstGeom>
          <a:noFill/>
        </p:spPr>
        <p:txBody>
          <a:bodyPr wrap="square" rtlCol="0">
            <a:spAutoFit/>
          </a:bodyPr>
          <a:lstStyle/>
          <a:p>
            <a:r>
              <a:rPr lang="en-US" sz="2800" i="1" dirty="0" smtClean="0">
                <a:solidFill>
                  <a:srgbClr val="002060"/>
                </a:solidFill>
              </a:rPr>
              <a:t>caps</a:t>
            </a:r>
          </a:p>
        </p:txBody>
      </p:sp>
      <p:cxnSp>
        <p:nvCxnSpPr>
          <p:cNvPr id="16" name="Straight Arrow Connector 15"/>
          <p:cNvCxnSpPr/>
          <p:nvPr/>
        </p:nvCxnSpPr>
        <p:spPr>
          <a:xfrm flipH="1">
            <a:off x="5029200" y="1742420"/>
            <a:ext cx="381000" cy="240284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5824506" y="1742420"/>
            <a:ext cx="423894" cy="748793"/>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02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t>Can we build a photon TPC?</a:t>
            </a:r>
            <a:r>
              <a:rPr lang="en-US" sz="5400" dirty="0" smtClean="0"/>
              <a:t> </a:t>
            </a:r>
            <a:endParaRPr lang="en-US" sz="5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879" y="990600"/>
            <a:ext cx="6837521" cy="5135563"/>
          </a:xfrm>
        </p:spPr>
      </p:pic>
      <p:sp>
        <p:nvSpPr>
          <p:cNvPr id="4" name="Date Placeholder 3"/>
          <p:cNvSpPr>
            <a:spLocks noGrp="1"/>
          </p:cNvSpPr>
          <p:nvPr>
            <p:ph type="dt" sz="half" idx="10"/>
          </p:nvPr>
        </p:nvSpPr>
        <p:spPr/>
        <p:txBody>
          <a:bodyPr/>
          <a:lstStyle/>
          <a:p>
            <a:fld id="{EF83CDC6-C8BB-45EA-A7FA-5E162EC0F316}"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23</a:t>
            </a:fld>
            <a:endParaRPr lang="en-US" dirty="0"/>
          </a:p>
        </p:txBody>
      </p:sp>
      <p:sp>
        <p:nvSpPr>
          <p:cNvPr id="8" name="TextBox 7"/>
          <p:cNvSpPr txBox="1"/>
          <p:nvPr/>
        </p:nvSpPr>
        <p:spPr>
          <a:xfrm>
            <a:off x="457200" y="5334000"/>
            <a:ext cx="8305800" cy="954107"/>
          </a:xfrm>
          <a:prstGeom prst="rect">
            <a:avLst/>
          </a:prstGeom>
          <a:noFill/>
        </p:spPr>
        <p:txBody>
          <a:bodyPr wrap="square" rtlCol="0">
            <a:spAutoFit/>
          </a:bodyPr>
          <a:lstStyle/>
          <a:p>
            <a:r>
              <a:rPr lang="en-US" sz="2800" b="1" dirty="0" smtClean="0">
                <a:solidFill>
                  <a:schemeClr val="accent4">
                    <a:lumMod val="10000"/>
                  </a:schemeClr>
                </a:solidFill>
              </a:rPr>
              <a:t>Work of Matt </a:t>
            </a:r>
            <a:r>
              <a:rPr lang="en-US" sz="2800" b="1" dirty="0" err="1" smtClean="0">
                <a:solidFill>
                  <a:schemeClr val="accent4">
                    <a:lumMod val="10000"/>
                  </a:schemeClr>
                </a:solidFill>
              </a:rPr>
              <a:t>Wetstein</a:t>
            </a:r>
            <a:r>
              <a:rPr lang="en-US" sz="2800" b="1" dirty="0" smtClean="0">
                <a:solidFill>
                  <a:schemeClr val="accent4">
                    <a:lumMod val="10000"/>
                  </a:schemeClr>
                </a:solidFill>
              </a:rPr>
              <a:t>  (</a:t>
            </a:r>
            <a:r>
              <a:rPr lang="en-US" sz="2800" b="1" dirty="0" err="1" smtClean="0">
                <a:solidFill>
                  <a:schemeClr val="accent4">
                    <a:lumMod val="10000"/>
                  </a:schemeClr>
                </a:solidFill>
              </a:rPr>
              <a:t>Argonne,&amp;Chicago</a:t>
            </a:r>
            <a:r>
              <a:rPr lang="en-US" sz="2800" b="1" dirty="0" smtClean="0">
                <a:solidFill>
                  <a:schemeClr val="accent4">
                    <a:lumMod val="10000"/>
                  </a:schemeClr>
                </a:solidFill>
              </a:rPr>
              <a:t>) in his spare time (sic)</a:t>
            </a:r>
          </a:p>
        </p:txBody>
      </p:sp>
    </p:spTree>
    <p:extLst>
      <p:ext uri="{BB962C8B-B14F-4D97-AF65-F5344CB8AC3E}">
        <p14:creationId xmlns:p14="http://schemas.microsoft.com/office/powerpoint/2010/main" val="178641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7905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defRPr/>
            </a:pPr>
            <a:r>
              <a:rPr lang="en-US" sz="1800">
                <a:effectLst>
                  <a:outerShdw blurRad="38100" dist="38100" dir="2700000" algn="tl">
                    <a:srgbClr val="000000"/>
                  </a:outerShdw>
                </a:effectLst>
                <a:cs typeface="+mn-cs"/>
              </a:rPr>
              <a:t> </a:t>
            </a:r>
            <a:r>
              <a:rPr lang="en-US" sz="2400">
                <a:effectLst>
                  <a:outerShdw blurRad="38100" dist="38100" dir="2700000" algn="tl">
                    <a:srgbClr val="000000"/>
                  </a:outerShdw>
                </a:effectLst>
                <a:cs typeface="+mn-cs"/>
              </a:rPr>
              <a:t>At colliders we measure the  3-momenta of hadrons, but can’t follow the flavor-flow of </a:t>
            </a:r>
            <a:r>
              <a:rPr lang="en-US" sz="2400">
                <a:solidFill>
                  <a:srgbClr val="FF6600"/>
                </a:solidFill>
                <a:effectLst>
                  <a:outerShdw blurRad="38100" dist="38100" dir="2700000" algn="tl">
                    <a:srgbClr val="000000"/>
                  </a:outerShdw>
                </a:effectLst>
                <a:cs typeface="+mn-cs"/>
              </a:rPr>
              <a:t>quarks,</a:t>
            </a:r>
            <a:r>
              <a:rPr lang="en-US" sz="2400">
                <a:effectLst>
                  <a:outerShdw blurRad="38100" dist="38100" dir="2700000" algn="tl">
                    <a:srgbClr val="000000"/>
                  </a:outerShdw>
                </a:effectLst>
                <a:cs typeface="+mn-cs"/>
              </a:rPr>
              <a:t> </a:t>
            </a:r>
            <a:r>
              <a:rPr lang="en-US" sz="2400">
                <a:solidFill>
                  <a:srgbClr val="FF6600"/>
                </a:solidFill>
                <a:effectLst>
                  <a:outerShdw blurRad="38100" dist="38100" dir="2700000" algn="tl">
                    <a:srgbClr val="000000"/>
                  </a:outerShdw>
                </a:effectLst>
                <a:cs typeface="+mn-cs"/>
              </a:rPr>
              <a:t>the primary</a:t>
            </a:r>
            <a:r>
              <a:rPr lang="en-US" sz="2400">
                <a:effectLst>
                  <a:outerShdw blurRad="38100" dist="38100" dir="2700000" algn="tl">
                    <a:srgbClr val="000000"/>
                  </a:outerShdw>
                </a:effectLst>
                <a:cs typeface="+mn-cs"/>
              </a:rPr>
              <a:t> </a:t>
            </a:r>
            <a:r>
              <a:rPr lang="en-US" sz="2400">
                <a:solidFill>
                  <a:srgbClr val="FF6600"/>
                </a:solidFill>
                <a:effectLst>
                  <a:outerShdw blurRad="38100" dist="38100" dir="2700000" algn="tl">
                    <a:srgbClr val="000000"/>
                  </a:outerShdw>
                </a:effectLst>
                <a:cs typeface="+mn-cs"/>
              </a:rPr>
              <a:t>objects</a:t>
            </a:r>
            <a:r>
              <a:rPr lang="en-US" sz="2400">
                <a:effectLst>
                  <a:outerShdw blurRad="38100" dist="38100" dir="2700000" algn="tl">
                    <a:srgbClr val="000000"/>
                  </a:outerShdw>
                </a:effectLst>
                <a:cs typeface="+mn-cs"/>
              </a:rPr>
              <a:t> that are colliding.  2-orders-of-magnitude in time resolution would all us to  measure  </a:t>
            </a:r>
            <a:r>
              <a:rPr lang="en-US" sz="2400">
                <a:solidFill>
                  <a:srgbClr val="FF6600"/>
                </a:solidFill>
                <a:effectLst>
                  <a:outerShdw blurRad="38100" dist="38100" dir="2700000" algn="tl">
                    <a:srgbClr val="000000"/>
                  </a:outerShdw>
                </a:effectLst>
                <a:cs typeface="+mn-cs"/>
              </a:rPr>
              <a:t>ALL</a:t>
            </a:r>
            <a:r>
              <a:rPr lang="en-US" sz="2400">
                <a:effectLst>
                  <a:outerShdw blurRad="38100" dist="38100" dir="2700000" algn="tl">
                    <a:srgbClr val="000000"/>
                  </a:outerShdw>
                </a:effectLst>
                <a:cs typeface="+mn-cs"/>
              </a:rPr>
              <a:t> the information=&gt;greatly enhanced discovery potential.</a:t>
            </a:r>
          </a:p>
        </p:txBody>
      </p:sp>
      <p:sp>
        <p:nvSpPr>
          <p:cNvPr id="184323" name="Rectangle 3"/>
          <p:cNvSpPr>
            <a:spLocks noGrp="1" noChangeArrowheads="1"/>
          </p:cNvSpPr>
          <p:nvPr>
            <p:ph type="ctrTitle"/>
          </p:nvPr>
        </p:nvSpPr>
        <p:spPr>
          <a:xfrm>
            <a:off x="0" y="0"/>
            <a:ext cx="9144000" cy="838200"/>
          </a:xfrm>
        </p:spPr>
        <p:txBody>
          <a:bodyPr>
            <a:noAutofit/>
          </a:bodyPr>
          <a:lstStyle/>
          <a:p>
            <a:pPr eaLnBrk="1" hangingPunct="1">
              <a:defRPr/>
            </a:pPr>
            <a:r>
              <a:rPr lang="en-US" sz="5400" b="1" dirty="0" smtClean="0">
                <a:solidFill>
                  <a:srgbClr val="FF0000"/>
                </a:solidFill>
              </a:rPr>
              <a:t>Application to Colliders</a:t>
            </a:r>
          </a:p>
        </p:txBody>
      </p:sp>
      <p:pic>
        <p:nvPicPr>
          <p:cNvPr id="31748" name="Picture 4" descr="top_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51816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685800" y="6096000"/>
            <a:ext cx="3810000" cy="75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spcBef>
                <a:spcPct val="10000"/>
              </a:spcBef>
              <a:buFontTx/>
              <a:buNone/>
            </a:pPr>
            <a:r>
              <a:rPr lang="en-US" dirty="0">
                <a:solidFill>
                  <a:srgbClr val="FF0000"/>
                </a:solidFill>
              </a:rPr>
              <a:t>t-</a:t>
            </a:r>
            <a:r>
              <a:rPr lang="en-US" dirty="0" err="1">
                <a:solidFill>
                  <a:srgbClr val="FF0000"/>
                </a:solidFill>
              </a:rPr>
              <a:t>tbar</a:t>
            </a:r>
            <a:r>
              <a:rPr lang="en-US" dirty="0">
                <a:solidFill>
                  <a:srgbClr val="FF0000"/>
                </a:solidFill>
              </a:rPr>
              <a:t> -&gt; </a:t>
            </a:r>
            <a:r>
              <a:rPr lang="en-US" dirty="0" err="1">
                <a:solidFill>
                  <a:srgbClr val="FF0000"/>
                </a:solidFill>
              </a:rPr>
              <a:t>W</a:t>
            </a:r>
            <a:r>
              <a:rPr lang="en-US" baseline="30000" dirty="0" err="1">
                <a:solidFill>
                  <a:srgbClr val="FF0000"/>
                </a:solidFill>
              </a:rPr>
              <a:t>+</a:t>
            </a:r>
            <a:r>
              <a:rPr lang="en-US" dirty="0" err="1">
                <a:solidFill>
                  <a:srgbClr val="FF0000"/>
                </a:solidFill>
              </a:rPr>
              <a:t>bW</a:t>
            </a:r>
            <a:r>
              <a:rPr lang="en-US" baseline="30000" dirty="0" err="1">
                <a:solidFill>
                  <a:srgbClr val="FF0000"/>
                </a:solidFill>
              </a:rPr>
              <a:t>-</a:t>
            </a:r>
            <a:r>
              <a:rPr lang="en-US" dirty="0" err="1">
                <a:solidFill>
                  <a:srgbClr val="FF0000"/>
                </a:solidFill>
              </a:rPr>
              <a:t>bbar</a:t>
            </a:r>
            <a:r>
              <a:rPr lang="en-US" dirty="0">
                <a:solidFill>
                  <a:srgbClr val="FF0000"/>
                </a:solidFill>
              </a:rPr>
              <a:t>-&gt; e+ </a:t>
            </a:r>
            <a:r>
              <a:rPr lang="en-US" dirty="0" err="1">
                <a:solidFill>
                  <a:srgbClr val="FF0000"/>
                </a:solidFill>
              </a:rPr>
              <a:t>nu+c+sbar+b+bbar</a:t>
            </a:r>
            <a:endParaRPr lang="en-US" dirty="0">
              <a:solidFill>
                <a:srgbClr val="FF0000"/>
              </a:solidFill>
            </a:endParaRPr>
          </a:p>
        </p:txBody>
      </p:sp>
      <p:sp>
        <p:nvSpPr>
          <p:cNvPr id="31750" name="Text Box 6"/>
          <p:cNvSpPr txBox="1">
            <a:spLocks noChangeArrowheads="1"/>
          </p:cNvSpPr>
          <p:nvPr/>
        </p:nvSpPr>
        <p:spPr bwMode="auto">
          <a:xfrm>
            <a:off x="5257800" y="4495800"/>
            <a:ext cx="38862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spcBef>
                <a:spcPct val="0"/>
              </a:spcBef>
              <a:buFontTx/>
              <a:buNone/>
            </a:pPr>
            <a:r>
              <a:rPr lang="en-US" dirty="0">
                <a:solidFill>
                  <a:srgbClr val="FF0000"/>
                </a:solidFill>
              </a:rPr>
              <a:t>Specs:</a:t>
            </a:r>
          </a:p>
          <a:p>
            <a:pPr>
              <a:spcBef>
                <a:spcPct val="0"/>
              </a:spcBef>
              <a:buFontTx/>
              <a:buNone/>
            </a:pPr>
            <a:r>
              <a:rPr lang="en-US" dirty="0">
                <a:solidFill>
                  <a:srgbClr val="FF0000"/>
                </a:solidFill>
              </a:rPr>
              <a:t>Signal: 50-10,000 photons</a:t>
            </a:r>
          </a:p>
          <a:p>
            <a:pPr>
              <a:spcBef>
                <a:spcPct val="0"/>
              </a:spcBef>
              <a:buFontTx/>
              <a:buNone/>
            </a:pPr>
            <a:r>
              <a:rPr lang="en-US" dirty="0">
                <a:solidFill>
                  <a:srgbClr val="FF0000"/>
                </a:solidFill>
              </a:rPr>
              <a:t>Space resolution: 1 mm</a:t>
            </a:r>
          </a:p>
          <a:p>
            <a:pPr>
              <a:spcBef>
                <a:spcPct val="0"/>
              </a:spcBef>
              <a:buFontTx/>
              <a:buNone/>
            </a:pPr>
            <a:r>
              <a:rPr lang="en-US" dirty="0">
                <a:solidFill>
                  <a:srgbClr val="FF0000"/>
                </a:solidFill>
              </a:rPr>
              <a:t>Time resolution  1 psec</a:t>
            </a:r>
          </a:p>
          <a:p>
            <a:pPr>
              <a:spcBef>
                <a:spcPct val="0"/>
              </a:spcBef>
              <a:buFontTx/>
              <a:buNone/>
            </a:pPr>
            <a:r>
              <a:rPr lang="en-US" dirty="0">
                <a:solidFill>
                  <a:srgbClr val="FF0000"/>
                </a:solidFill>
              </a:rPr>
              <a:t>Cost: &lt;100K$/m2: </a:t>
            </a:r>
          </a:p>
        </p:txBody>
      </p:sp>
      <p:sp>
        <p:nvSpPr>
          <p:cNvPr id="31751" name="Text Box 7"/>
          <p:cNvSpPr txBox="1">
            <a:spLocks noChangeArrowheads="1"/>
          </p:cNvSpPr>
          <p:nvPr/>
        </p:nvSpPr>
        <p:spPr bwMode="auto">
          <a:xfrm>
            <a:off x="5410200" y="2022475"/>
            <a:ext cx="3352800" cy="25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70000"/>
              </a:lnSpc>
              <a:spcBef>
                <a:spcPct val="10000"/>
              </a:spcBef>
              <a:buFontTx/>
              <a:buNone/>
            </a:pPr>
            <a:r>
              <a:rPr lang="en-US" dirty="0">
                <a:solidFill>
                  <a:schemeClr val="tx1">
                    <a:lumMod val="75000"/>
                  </a:schemeClr>
                </a:solidFill>
              </a:rPr>
              <a:t>A </a:t>
            </a:r>
            <a:r>
              <a:rPr lang="en-US" dirty="0" smtClean="0">
                <a:solidFill>
                  <a:schemeClr val="tx1">
                    <a:lumMod val="75000"/>
                  </a:schemeClr>
                </a:solidFill>
              </a:rPr>
              <a:t>top </a:t>
            </a:r>
            <a:r>
              <a:rPr lang="en-US" dirty="0">
                <a:solidFill>
                  <a:schemeClr val="tx1">
                    <a:lumMod val="75000"/>
                  </a:schemeClr>
                </a:solidFill>
              </a:rPr>
              <a:t>candidate event from CDF- has top, </a:t>
            </a:r>
            <a:r>
              <a:rPr lang="en-US" dirty="0" err="1">
                <a:solidFill>
                  <a:schemeClr val="tx1">
                    <a:lumMod val="75000"/>
                  </a:schemeClr>
                </a:solidFill>
              </a:rPr>
              <a:t>antitop</a:t>
            </a:r>
            <a:r>
              <a:rPr lang="en-US" dirty="0">
                <a:solidFill>
                  <a:schemeClr val="tx1">
                    <a:lumMod val="75000"/>
                  </a:schemeClr>
                </a:solidFill>
              </a:rPr>
              <a:t>,  each decaying into a W-boson and a b or </a:t>
            </a:r>
            <a:r>
              <a:rPr lang="en-US" dirty="0" err="1">
                <a:solidFill>
                  <a:schemeClr val="tx1">
                    <a:lumMod val="75000"/>
                  </a:schemeClr>
                </a:solidFill>
              </a:rPr>
              <a:t>antib</a:t>
            </a:r>
            <a:r>
              <a:rPr lang="en-US" dirty="0">
                <a:solidFill>
                  <a:schemeClr val="tx1">
                    <a:lumMod val="75000"/>
                  </a:schemeClr>
                </a:solidFill>
              </a:rPr>
              <a:t>. Goal- identify the quarks that make the jets. </a:t>
            </a:r>
          </a:p>
        </p:txBody>
      </p:sp>
      <p:sp>
        <p:nvSpPr>
          <p:cNvPr id="2" name="Date Placeholder 1"/>
          <p:cNvSpPr>
            <a:spLocks noGrp="1"/>
          </p:cNvSpPr>
          <p:nvPr>
            <p:ph type="dt" sz="half" idx="10"/>
          </p:nvPr>
        </p:nvSpPr>
        <p:spPr/>
        <p:txBody>
          <a:bodyPr/>
          <a:lstStyle/>
          <a:p>
            <a:fld id="{6A842CB1-F00D-41EE-9049-A7DF8CBA2E0D}" type="datetime1">
              <a:rPr lang="en-US" smtClean="0"/>
              <a:t>12/8/2011</a:t>
            </a:fld>
            <a:endParaRPr lang="en-US"/>
          </a:p>
        </p:txBody>
      </p:sp>
      <p:sp>
        <p:nvSpPr>
          <p:cNvPr id="3" name="Footer Placeholder 2"/>
          <p:cNvSpPr>
            <a:spLocks noGrp="1"/>
          </p:cNvSpPr>
          <p:nvPr>
            <p:ph type="ftr" sz="quarter" idx="11"/>
          </p:nvPr>
        </p:nvSpPr>
        <p:spPr/>
        <p:txBody>
          <a:bodyPr/>
          <a:lstStyle/>
          <a:p>
            <a:r>
              <a:rPr lang="en-US" smtClean="0"/>
              <a:t>Dec 9-10_2011 Collaboration Meeting Overview</a:t>
            </a:r>
            <a:endParaRPr lang="en-US"/>
          </a:p>
        </p:txBody>
      </p:sp>
      <p:sp>
        <p:nvSpPr>
          <p:cNvPr id="4" name="Slide Number Placeholder 3"/>
          <p:cNvSpPr>
            <a:spLocks noGrp="1"/>
          </p:cNvSpPr>
          <p:nvPr>
            <p:ph type="sldNum" sz="quarter" idx="12"/>
          </p:nvPr>
        </p:nvSpPr>
        <p:spPr/>
        <p:txBody>
          <a:bodyPr/>
          <a:lstStyle/>
          <a:p>
            <a:fld id="{8222C711-AEBE-4F4C-954C-2D5A9087139B}" type="slidenum">
              <a:rPr lang="en-US" smtClean="0"/>
              <a:t>24</a:t>
            </a:fld>
            <a:endParaRPr lang="en-US"/>
          </a:p>
        </p:txBody>
      </p:sp>
    </p:spTree>
    <p:extLst>
      <p:ext uri="{BB962C8B-B14F-4D97-AF65-F5344CB8AC3E}">
        <p14:creationId xmlns:p14="http://schemas.microsoft.com/office/powerpoint/2010/main" val="5155948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ctrTitle"/>
          </p:nvPr>
        </p:nvSpPr>
        <p:spPr>
          <a:xfrm>
            <a:off x="0" y="0"/>
            <a:ext cx="9296400" cy="838200"/>
          </a:xfrm>
        </p:spPr>
        <p:txBody>
          <a:bodyPr>
            <a:noAutofit/>
          </a:bodyPr>
          <a:lstStyle/>
          <a:p>
            <a:pPr eaLnBrk="1" hangingPunct="1">
              <a:defRPr/>
            </a:pPr>
            <a:r>
              <a:rPr lang="en-US" sz="6000" b="1" dirty="0" smtClean="0">
                <a:solidFill>
                  <a:srgbClr val="FF0000"/>
                </a:solidFill>
              </a:rPr>
              <a:t>Colliders: Differential TOF</a:t>
            </a:r>
          </a:p>
        </p:txBody>
      </p:sp>
      <p:pic>
        <p:nvPicPr>
          <p:cNvPr id="32771" name="Picture 4" descr="top_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74713"/>
            <a:ext cx="6032525"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7"/>
          <p:cNvSpPr txBox="1">
            <a:spLocks noChangeArrowheads="1"/>
          </p:cNvSpPr>
          <p:nvPr/>
        </p:nvSpPr>
        <p:spPr bwMode="auto">
          <a:xfrm>
            <a:off x="0" y="5534025"/>
            <a:ext cx="914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70000"/>
              </a:lnSpc>
              <a:spcBef>
                <a:spcPct val="10000"/>
              </a:spcBef>
              <a:buFontTx/>
              <a:buNone/>
            </a:pPr>
            <a:r>
              <a:rPr lang="en-US" dirty="0">
                <a:solidFill>
                  <a:srgbClr val="FF0000"/>
                </a:solidFill>
              </a:rPr>
              <a:t>Rather than use the Start time of the collision, measure the difference in arrival times at the beta=c particles  (photons, electrons and identified muons) and the hadrons, which arrive a few psec later.</a:t>
            </a:r>
          </a:p>
        </p:txBody>
      </p:sp>
      <p:sp>
        <p:nvSpPr>
          <p:cNvPr id="2" name="Date Placeholder 1"/>
          <p:cNvSpPr>
            <a:spLocks noGrp="1"/>
          </p:cNvSpPr>
          <p:nvPr>
            <p:ph type="dt" sz="half" idx="10"/>
          </p:nvPr>
        </p:nvSpPr>
        <p:spPr/>
        <p:txBody>
          <a:bodyPr/>
          <a:lstStyle/>
          <a:p>
            <a:fld id="{171F8F19-CC60-4A9F-8505-135CA96A4596}" type="datetime1">
              <a:rPr lang="en-US" smtClean="0"/>
              <a:t>12/8/2011</a:t>
            </a:fld>
            <a:endParaRPr lang="en-US"/>
          </a:p>
        </p:txBody>
      </p:sp>
      <p:sp>
        <p:nvSpPr>
          <p:cNvPr id="3" name="Footer Placeholder 2"/>
          <p:cNvSpPr>
            <a:spLocks noGrp="1"/>
          </p:cNvSpPr>
          <p:nvPr>
            <p:ph type="ftr" sz="quarter" idx="11"/>
          </p:nvPr>
        </p:nvSpPr>
        <p:spPr/>
        <p:txBody>
          <a:bodyPr/>
          <a:lstStyle/>
          <a:p>
            <a:r>
              <a:rPr lang="en-US" smtClean="0"/>
              <a:t>Dec 9-10_2011 Collaboration Meeting Overview</a:t>
            </a:r>
            <a:endParaRPr lang="en-US"/>
          </a:p>
        </p:txBody>
      </p:sp>
      <p:sp>
        <p:nvSpPr>
          <p:cNvPr id="4" name="Slide Number Placeholder 3"/>
          <p:cNvSpPr>
            <a:spLocks noGrp="1"/>
          </p:cNvSpPr>
          <p:nvPr>
            <p:ph type="sldNum" sz="quarter" idx="12"/>
          </p:nvPr>
        </p:nvSpPr>
        <p:spPr/>
        <p:txBody>
          <a:bodyPr/>
          <a:lstStyle/>
          <a:p>
            <a:fld id="{8222C711-AEBE-4F4C-954C-2D5A9087139B}" type="slidenum">
              <a:rPr lang="en-US" smtClean="0"/>
              <a:t>25</a:t>
            </a:fld>
            <a:endParaRPr lang="en-US"/>
          </a:p>
        </p:txBody>
      </p:sp>
    </p:spTree>
    <p:extLst>
      <p:ext uri="{BB962C8B-B14F-4D97-AF65-F5344CB8AC3E}">
        <p14:creationId xmlns:p14="http://schemas.microsoft.com/office/powerpoint/2010/main" val="29537292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DFAEC7EE-E2AD-4492-B4C9-2B4C92DF7D28}" type="datetime1">
              <a:rPr lang="en-US" sz="1200" b="0" smtClean="0">
                <a:latin typeface="Arial" pitchFamily="34" charset="0"/>
              </a:rPr>
              <a:t>12/8/2011</a:t>
            </a:fld>
            <a:endParaRPr lang="en-US" sz="1200" b="0" smtClean="0">
              <a:latin typeface="Arial" pitchFamily="34" charset="0"/>
            </a:endParaRPr>
          </a:p>
        </p:txBody>
      </p:sp>
      <p:sp>
        <p:nvSpPr>
          <p:cNvPr id="4301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89D0AC4-6D03-4190-8019-2B9C44CF6F0D}" type="slidenum">
              <a:rPr lang="en-US" sz="1200" b="0" smtClean="0">
                <a:latin typeface="Arial" pitchFamily="34" charset="0"/>
              </a:rPr>
              <a:pPr eaLnBrk="1" hangingPunct="1">
                <a:lnSpc>
                  <a:spcPct val="100000"/>
                </a:lnSpc>
                <a:spcBef>
                  <a:spcPct val="0"/>
                </a:spcBef>
                <a:buFontTx/>
                <a:buNone/>
              </a:pPr>
              <a:t>26</a:t>
            </a:fld>
            <a:endParaRPr lang="en-US" sz="1200" b="0" smtClean="0">
              <a:latin typeface="Arial" pitchFamily="34" charset="0"/>
            </a:endParaRPr>
          </a:p>
        </p:txBody>
      </p:sp>
      <p:sp>
        <p:nvSpPr>
          <p:cNvPr id="4301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138242" name="Rectangle 2"/>
          <p:cNvSpPr>
            <a:spLocks noGrp="1" noRot="1" noChangeArrowheads="1"/>
          </p:cNvSpPr>
          <p:nvPr>
            <p:ph type="title"/>
          </p:nvPr>
        </p:nvSpPr>
        <p:spPr>
          <a:xfrm>
            <a:off x="0" y="152400"/>
            <a:ext cx="9144000" cy="533400"/>
          </a:xfrm>
        </p:spPr>
        <p:txBody>
          <a:bodyPr>
            <a:noAutofit/>
          </a:bodyPr>
          <a:lstStyle/>
          <a:p>
            <a:pPr eaLnBrk="1" hangingPunct="1">
              <a:lnSpc>
                <a:spcPct val="70000"/>
              </a:lnSpc>
              <a:spcBef>
                <a:spcPct val="0"/>
              </a:spcBef>
              <a:defRPr/>
            </a:pPr>
            <a:r>
              <a:rPr lang="en-US" sz="5400" b="1" dirty="0" smtClean="0"/>
              <a:t>Medical </a:t>
            </a:r>
            <a:r>
              <a:rPr lang="en-US" sz="5400" b="1" dirty="0"/>
              <a:t>Imaging (PET)</a:t>
            </a:r>
            <a:endParaRPr lang="en-US" sz="3600" b="1" dirty="0" smtClean="0">
              <a:latin typeface="Comic Sans MS" pitchFamily="66" charset="0"/>
            </a:endParaRPr>
          </a:p>
        </p:txBody>
      </p:sp>
      <p:sp>
        <p:nvSpPr>
          <p:cNvPr id="138243" name="Rectangle 3"/>
          <p:cNvSpPr>
            <a:spLocks noGrp="1" noChangeArrowheads="1"/>
          </p:cNvSpPr>
          <p:nvPr>
            <p:ph type="body" idx="1"/>
          </p:nvPr>
        </p:nvSpPr>
        <p:spPr>
          <a:xfrm>
            <a:off x="5638800" y="6340475"/>
            <a:ext cx="2971800" cy="487363"/>
          </a:xfrm>
        </p:spPr>
        <p:txBody>
          <a:bodyPr/>
          <a:lstStyle/>
          <a:p>
            <a:pPr eaLnBrk="1" hangingPunct="1">
              <a:lnSpc>
                <a:spcPct val="55000"/>
              </a:lnSpc>
              <a:spcBef>
                <a:spcPct val="5000"/>
              </a:spcBef>
              <a:buFont typeface="Wingdings" pitchFamily="2" charset="2"/>
              <a:buNone/>
              <a:defRPr/>
            </a:pPr>
            <a:r>
              <a:rPr lang="en-US" sz="2000" b="1" dirty="0" smtClean="0"/>
              <a:t>Depth in crystal by time-difference</a:t>
            </a:r>
          </a:p>
        </p:txBody>
      </p:sp>
      <p:pic>
        <p:nvPicPr>
          <p:cNvPr id="43015" name="Picture 4" descr="MicroPet_new2-1"/>
          <p:cNvPicPr>
            <a:picLocks noChangeAspect="1" noChangeArrowheads="1"/>
          </p:cNvPicPr>
          <p:nvPr/>
        </p:nvPicPr>
        <p:blipFill>
          <a:blip r:embed="rId2">
            <a:extLst>
              <a:ext uri="{28A0092B-C50C-407E-A947-70E740481C1C}">
                <a14:useLocalDpi xmlns:a14="http://schemas.microsoft.com/office/drawing/2010/main" val="0"/>
              </a:ext>
            </a:extLst>
          </a:blip>
          <a:srcRect l="3334" r="6667" b="2222"/>
          <a:stretch>
            <a:fillRect/>
          </a:stretch>
        </p:blipFill>
        <p:spPr bwMode="auto">
          <a:xfrm>
            <a:off x="2895600" y="609600"/>
            <a:ext cx="411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descr="heejong_doi_time_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27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7" descr="heejong_doi_energy_asy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14800"/>
            <a:ext cx="3276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2"/>
          <p:cNvSpPr txBox="1">
            <a:spLocks noChangeArrowheads="1"/>
          </p:cNvSpPr>
          <p:nvPr/>
        </p:nvSpPr>
        <p:spPr bwMode="auto">
          <a:xfrm>
            <a:off x="5486400" y="4348118"/>
            <a:ext cx="2209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spcBef>
                <a:spcPct val="50000"/>
              </a:spcBef>
              <a:buFontTx/>
              <a:buNone/>
            </a:pPr>
            <a:r>
              <a:rPr lang="en-US" sz="1800" dirty="0" err="1">
                <a:solidFill>
                  <a:schemeClr val="bg2">
                    <a:lumMod val="10000"/>
                  </a:schemeClr>
                </a:solidFill>
              </a:rPr>
              <a:t>Heejong</a:t>
            </a:r>
            <a:r>
              <a:rPr lang="en-US" sz="1800" dirty="0">
                <a:solidFill>
                  <a:schemeClr val="bg2">
                    <a:lumMod val="10000"/>
                  </a:schemeClr>
                </a:solidFill>
              </a:rPr>
              <a:t> Kim </a:t>
            </a:r>
          </a:p>
        </p:txBody>
      </p:sp>
      <p:sp>
        <p:nvSpPr>
          <p:cNvPr id="138256" name="Rectangle 16"/>
          <p:cNvSpPr>
            <a:spLocks noChangeArrowheads="1"/>
          </p:cNvSpPr>
          <p:nvPr/>
        </p:nvSpPr>
        <p:spPr bwMode="auto">
          <a:xfrm>
            <a:off x="76200" y="914400"/>
            <a:ext cx="2743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spcBef>
                <a:spcPct val="40000"/>
              </a:spcBef>
              <a:defRPr/>
            </a:pPr>
            <a:r>
              <a:rPr lang="en-US" sz="2400" dirty="0">
                <a:solidFill>
                  <a:schemeClr val="bg2">
                    <a:lumMod val="10000"/>
                  </a:schemeClr>
                </a:solidFill>
                <a:effectLst>
                  <a:outerShdw blurRad="38100" dist="38100" dir="2700000" algn="tl">
                    <a:srgbClr val="000000"/>
                  </a:outerShdw>
                </a:effectLst>
                <a:latin typeface="Comic Sans MS" pitchFamily="66" charset="0"/>
                <a:cs typeface="+mn-cs"/>
              </a:rPr>
              <a:t>Can we solve the depth-of-interaction problem and also use cheaper faster radiators</a:t>
            </a:r>
            <a:r>
              <a:rPr lang="en-US" sz="2400" dirty="0">
                <a:effectLst>
                  <a:outerShdw blurRad="38100" dist="38100" dir="2700000" algn="tl">
                    <a:srgbClr val="000000"/>
                  </a:outerShdw>
                </a:effectLst>
                <a:latin typeface="Comic Sans MS" pitchFamily="66" charset="0"/>
                <a:cs typeface="+mn-cs"/>
              </a:rPr>
              <a:t>?</a:t>
            </a:r>
          </a:p>
        </p:txBody>
      </p:sp>
      <p:sp>
        <p:nvSpPr>
          <p:cNvPr id="138257" name="Rectangle 17"/>
          <p:cNvSpPr>
            <a:spLocks noChangeArrowheads="1"/>
          </p:cNvSpPr>
          <p:nvPr/>
        </p:nvSpPr>
        <p:spPr bwMode="auto">
          <a:xfrm>
            <a:off x="7391400" y="685800"/>
            <a:ext cx="17526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spcBef>
                <a:spcPct val="40000"/>
              </a:spcBef>
              <a:defRPr/>
            </a:pPr>
            <a:r>
              <a:rPr lang="en-US" sz="2000" dirty="0">
                <a:solidFill>
                  <a:srgbClr val="FF6600"/>
                </a:solidFill>
                <a:effectLst>
                  <a:outerShdw blurRad="38100" dist="38100" dir="2700000" algn="tl">
                    <a:srgbClr val="000000"/>
                  </a:outerShdw>
                </a:effectLst>
                <a:latin typeface="Comic Sans MS" pitchFamily="66" charset="0"/>
                <a:cs typeface="+mn-cs"/>
              </a:rPr>
              <a:t>Alternating radiator and cheap 30-50 psec planar </a:t>
            </a:r>
            <a:r>
              <a:rPr lang="en-US" sz="2000" dirty="0" err="1">
                <a:solidFill>
                  <a:srgbClr val="FF6600"/>
                </a:solidFill>
                <a:effectLst>
                  <a:outerShdw blurRad="38100" dist="38100" dir="2700000" algn="tl">
                    <a:srgbClr val="000000"/>
                  </a:outerShdw>
                </a:effectLst>
                <a:latin typeface="Comic Sans MS" pitchFamily="66" charset="0"/>
                <a:cs typeface="+mn-cs"/>
              </a:rPr>
              <a:t>mcp-pmt’s</a:t>
            </a:r>
            <a:r>
              <a:rPr lang="en-US" sz="2000" dirty="0">
                <a:solidFill>
                  <a:srgbClr val="FF6600"/>
                </a:solidFill>
                <a:effectLst>
                  <a:outerShdw blurRad="38100" dist="38100" dir="2700000" algn="tl">
                    <a:srgbClr val="000000"/>
                  </a:outerShdw>
                </a:effectLst>
                <a:latin typeface="Comic Sans MS" pitchFamily="66" charset="0"/>
                <a:cs typeface="+mn-cs"/>
              </a:rPr>
              <a:t> on each side</a:t>
            </a:r>
          </a:p>
        </p:txBody>
      </p:sp>
      <p:sp>
        <p:nvSpPr>
          <p:cNvPr id="43022" name="Line 18"/>
          <p:cNvSpPr>
            <a:spLocks noChangeShapeType="1"/>
          </p:cNvSpPr>
          <p:nvPr/>
        </p:nvSpPr>
        <p:spPr bwMode="auto">
          <a:xfrm flipH="1">
            <a:off x="6553200" y="1219200"/>
            <a:ext cx="838200" cy="304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23" name="Line 19"/>
          <p:cNvSpPr>
            <a:spLocks noChangeShapeType="1"/>
          </p:cNvSpPr>
          <p:nvPr/>
        </p:nvSpPr>
        <p:spPr bwMode="auto">
          <a:xfrm flipH="1">
            <a:off x="4572000" y="1219200"/>
            <a:ext cx="2743200" cy="76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61" name="Rectangle 21"/>
          <p:cNvSpPr>
            <a:spLocks noChangeArrowheads="1"/>
          </p:cNvSpPr>
          <p:nvPr/>
        </p:nvSpPr>
        <p:spPr bwMode="auto">
          <a:xfrm>
            <a:off x="1219200" y="6332538"/>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55000"/>
              </a:lnSpc>
              <a:spcBef>
                <a:spcPct val="5000"/>
              </a:spcBef>
              <a:buClr>
                <a:schemeClr val="hlink"/>
              </a:buClr>
              <a:buSzPct val="70000"/>
              <a:buFont typeface="Wingdings" pitchFamily="2" charset="2"/>
              <a:buNone/>
              <a:defRPr/>
            </a:pPr>
            <a:r>
              <a:rPr lang="en-US" sz="2000" b="1" dirty="0">
                <a:solidFill>
                  <a:schemeClr val="bg2">
                    <a:lumMod val="10000"/>
                  </a:schemeClr>
                </a:solidFill>
                <a:cs typeface="+mn-cs"/>
              </a:rPr>
              <a:t>Depth in crystal by energy- asymmetry</a:t>
            </a:r>
          </a:p>
        </p:txBody>
      </p:sp>
      <p:sp>
        <p:nvSpPr>
          <p:cNvPr id="138262" name="Rectangle 22"/>
          <p:cNvSpPr>
            <a:spLocks noChangeArrowheads="1"/>
          </p:cNvSpPr>
          <p:nvPr/>
        </p:nvSpPr>
        <p:spPr bwMode="auto">
          <a:xfrm>
            <a:off x="0" y="342900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55000"/>
              </a:lnSpc>
              <a:spcBef>
                <a:spcPct val="5000"/>
              </a:spcBef>
              <a:buClr>
                <a:schemeClr val="hlink"/>
              </a:buClr>
              <a:buSzPct val="70000"/>
              <a:buFont typeface="Wingdings" pitchFamily="2" charset="2"/>
              <a:buNone/>
              <a:defRPr/>
            </a:pPr>
            <a:r>
              <a:rPr lang="en-US" sz="2000" dirty="0">
                <a:solidFill>
                  <a:schemeClr val="bg2">
                    <a:lumMod val="10000"/>
                  </a:schemeClr>
                </a:solidFill>
                <a:effectLst>
                  <a:outerShdw blurRad="38100" dist="38100" dir="2700000" algn="tl">
                    <a:srgbClr val="000000"/>
                  </a:outerShdw>
                </a:effectLst>
                <a:cs typeface="+mn-cs"/>
              </a:rPr>
              <a:t>Simulations by </a:t>
            </a:r>
            <a:r>
              <a:rPr lang="en-US" sz="2000" dirty="0" err="1">
                <a:solidFill>
                  <a:schemeClr val="bg2">
                    <a:lumMod val="10000"/>
                  </a:schemeClr>
                </a:solidFill>
                <a:effectLst>
                  <a:outerShdw blurRad="38100" dist="38100" dir="2700000" algn="tl">
                    <a:srgbClr val="000000"/>
                  </a:outerShdw>
                </a:effectLst>
                <a:cs typeface="+mn-cs"/>
              </a:rPr>
              <a:t>Heejong</a:t>
            </a:r>
            <a:r>
              <a:rPr lang="en-US" sz="2000" dirty="0">
                <a:solidFill>
                  <a:schemeClr val="bg2">
                    <a:lumMod val="10000"/>
                  </a:schemeClr>
                </a:solidFill>
                <a:effectLst>
                  <a:outerShdw blurRad="38100" dist="38100" dir="2700000" algn="tl">
                    <a:srgbClr val="000000"/>
                  </a:outerShdw>
                </a:effectLst>
                <a:cs typeface="+mn-cs"/>
              </a:rPr>
              <a:t> Kim (Chicago)</a:t>
            </a:r>
          </a:p>
        </p:txBody>
      </p:sp>
      <p:sp>
        <p:nvSpPr>
          <p:cNvPr id="18" name="Text Box 12"/>
          <p:cNvSpPr txBox="1">
            <a:spLocks noChangeArrowheads="1"/>
          </p:cNvSpPr>
          <p:nvPr/>
        </p:nvSpPr>
        <p:spPr bwMode="auto">
          <a:xfrm>
            <a:off x="1981200" y="4371766"/>
            <a:ext cx="2209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spcBef>
                <a:spcPct val="50000"/>
              </a:spcBef>
              <a:buFontTx/>
              <a:buNone/>
            </a:pPr>
            <a:r>
              <a:rPr lang="en-US" sz="1800" dirty="0" err="1">
                <a:solidFill>
                  <a:schemeClr val="bg2">
                    <a:lumMod val="10000"/>
                  </a:schemeClr>
                </a:solidFill>
              </a:rPr>
              <a:t>Heejong</a:t>
            </a:r>
            <a:r>
              <a:rPr lang="en-US" sz="1800" dirty="0">
                <a:solidFill>
                  <a:schemeClr val="bg2">
                    <a:lumMod val="10000"/>
                  </a:schemeClr>
                </a:solidFill>
              </a:rPr>
              <a:t> Kim </a:t>
            </a:r>
          </a:p>
        </p:txBody>
      </p:sp>
    </p:spTree>
    <p:extLst>
      <p:ext uri="{BB962C8B-B14F-4D97-AF65-F5344CB8AC3E}">
        <p14:creationId xmlns:p14="http://schemas.microsoft.com/office/powerpoint/2010/main" val="4243597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04BC930E-126E-45B8-BA4A-16579833CE56}" type="datetime1">
              <a:rPr lang="en-US" sz="1200" b="0" smtClean="0">
                <a:latin typeface="Arial" pitchFamily="34" charset="0"/>
              </a:rPr>
              <a:t>12/8/2011</a:t>
            </a:fld>
            <a:endParaRPr lang="en-US" sz="1200" b="0" smtClean="0">
              <a:latin typeface="Arial" pitchFamily="34" charset="0"/>
            </a:endParaRPr>
          </a:p>
        </p:txBody>
      </p:sp>
      <p:sp>
        <p:nvSpPr>
          <p:cNvPr id="44035"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9F76910B-79DE-4BEA-BE5B-9298A2E4EBCD}" type="slidenum">
              <a:rPr lang="en-US" sz="1200" b="0" smtClean="0">
                <a:latin typeface="Arial" pitchFamily="34" charset="0"/>
              </a:rPr>
              <a:pPr eaLnBrk="1" hangingPunct="1">
                <a:lnSpc>
                  <a:spcPct val="100000"/>
                </a:lnSpc>
                <a:spcBef>
                  <a:spcPct val="0"/>
                </a:spcBef>
                <a:buFontTx/>
                <a:buNone/>
              </a:pPr>
              <a:t>27</a:t>
            </a:fld>
            <a:endParaRPr lang="en-US" sz="1200" b="0" smtClean="0">
              <a:latin typeface="Arial" pitchFamily="34" charset="0"/>
            </a:endParaRPr>
          </a:p>
        </p:txBody>
      </p:sp>
      <p:sp>
        <p:nvSpPr>
          <p:cNvPr id="44036"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pic>
        <p:nvPicPr>
          <p:cNvPr id="44038" name="Picture 4" descr="MicroPet_new2-1"/>
          <p:cNvPicPr>
            <a:picLocks noChangeAspect="1" noChangeArrowheads="1"/>
          </p:cNvPicPr>
          <p:nvPr/>
        </p:nvPicPr>
        <p:blipFill>
          <a:blip r:embed="rId2">
            <a:extLst>
              <a:ext uri="{28A0092B-C50C-407E-A947-70E740481C1C}">
                <a14:useLocalDpi xmlns:a14="http://schemas.microsoft.com/office/drawing/2010/main" val="0"/>
              </a:ext>
            </a:extLst>
          </a:blip>
          <a:srcRect l="3334" r="6667" b="2222"/>
          <a:stretch>
            <a:fillRect/>
          </a:stretch>
        </p:blipFill>
        <p:spPr bwMode="auto">
          <a:xfrm>
            <a:off x="1781175" y="1524000"/>
            <a:ext cx="5534025" cy="450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7" name="Rectangle 17"/>
          <p:cNvSpPr>
            <a:spLocks noChangeArrowheads="1"/>
          </p:cNvSpPr>
          <p:nvPr/>
        </p:nvSpPr>
        <p:spPr bwMode="auto">
          <a:xfrm>
            <a:off x="101874" y="5906869"/>
            <a:ext cx="9042126"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lnSpc>
                <a:spcPct val="75000"/>
              </a:lnSpc>
              <a:spcBef>
                <a:spcPct val="40000"/>
              </a:spcBef>
              <a:defRPr/>
            </a:pPr>
            <a:r>
              <a:rPr lang="en-US" sz="2400" b="1" dirty="0" smtClean="0">
                <a:solidFill>
                  <a:srgbClr val="FF6600"/>
                </a:solidFill>
                <a:latin typeface="Comic Sans MS" pitchFamily="66" charset="0"/>
                <a:cs typeface="+mn-cs"/>
              </a:rPr>
              <a:t>Proposal: Alternating </a:t>
            </a:r>
            <a:r>
              <a:rPr lang="en-US" sz="2400" b="1" dirty="0">
                <a:solidFill>
                  <a:srgbClr val="FF6600"/>
                </a:solidFill>
                <a:latin typeface="Comic Sans MS" pitchFamily="66" charset="0"/>
                <a:cs typeface="+mn-cs"/>
              </a:rPr>
              <a:t>radiator and cheap 30-50 psec thin planar </a:t>
            </a:r>
            <a:r>
              <a:rPr lang="en-US" sz="2400" b="1" dirty="0" err="1">
                <a:solidFill>
                  <a:srgbClr val="FF6600"/>
                </a:solidFill>
                <a:latin typeface="Comic Sans MS" pitchFamily="66" charset="0"/>
                <a:cs typeface="+mn-cs"/>
              </a:rPr>
              <a:t>mcp-pmt’s</a:t>
            </a:r>
            <a:r>
              <a:rPr lang="en-US" sz="2400" b="1" dirty="0">
                <a:solidFill>
                  <a:srgbClr val="FF6600"/>
                </a:solidFill>
                <a:latin typeface="Comic Sans MS" pitchFamily="66" charset="0"/>
                <a:cs typeface="+mn-cs"/>
              </a:rPr>
              <a:t> on each </a:t>
            </a:r>
            <a:r>
              <a:rPr lang="en-US" sz="2400" b="1" dirty="0" smtClean="0">
                <a:solidFill>
                  <a:srgbClr val="FF6600"/>
                </a:solidFill>
                <a:latin typeface="Comic Sans MS" pitchFamily="66" charset="0"/>
                <a:cs typeface="+mn-cs"/>
              </a:rPr>
              <a:t>side (needs simulation work)</a:t>
            </a:r>
            <a:endParaRPr lang="en-US" sz="2400" b="1" dirty="0">
              <a:solidFill>
                <a:srgbClr val="FF6600"/>
              </a:solidFill>
              <a:latin typeface="Comic Sans MS" pitchFamily="66" charset="0"/>
              <a:cs typeface="+mn-cs"/>
            </a:endParaRPr>
          </a:p>
        </p:txBody>
      </p:sp>
      <p:sp>
        <p:nvSpPr>
          <p:cNvPr id="44042" name="TextBox 2"/>
          <p:cNvSpPr txBox="1">
            <a:spLocks noChangeArrowheads="1"/>
          </p:cNvSpPr>
          <p:nvPr/>
        </p:nvSpPr>
        <p:spPr bwMode="auto">
          <a:xfrm>
            <a:off x="5599113" y="226695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lvl="2">
              <a:buFontTx/>
              <a:buNone/>
            </a:pPr>
            <a:r>
              <a:rPr lang="en-US" sz="2000" dirty="0">
                <a:solidFill>
                  <a:schemeClr val="bg2"/>
                </a:solidFill>
              </a:rPr>
              <a:t>Bill Moses (Lyon)</a:t>
            </a:r>
          </a:p>
        </p:txBody>
      </p:sp>
      <p:sp>
        <p:nvSpPr>
          <p:cNvPr id="138242" name="Rectangle 2"/>
          <p:cNvSpPr>
            <a:spLocks noGrp="1" noRot="1" noChangeArrowheads="1"/>
          </p:cNvSpPr>
          <p:nvPr>
            <p:ph type="title"/>
          </p:nvPr>
        </p:nvSpPr>
        <p:spPr>
          <a:xfrm>
            <a:off x="0" y="152400"/>
            <a:ext cx="9144000" cy="1143000"/>
          </a:xfrm>
        </p:spPr>
        <p:txBody>
          <a:bodyPr>
            <a:noAutofit/>
          </a:bodyPr>
          <a:lstStyle/>
          <a:p>
            <a:pPr eaLnBrk="1" hangingPunct="1">
              <a:lnSpc>
                <a:spcPct val="60000"/>
              </a:lnSpc>
              <a:spcBef>
                <a:spcPct val="0"/>
              </a:spcBef>
              <a:spcAft>
                <a:spcPts val="600"/>
              </a:spcAft>
              <a:defRPr/>
            </a:pPr>
            <a:r>
              <a:rPr lang="en-US" b="1" dirty="0"/>
              <a:t>S</a:t>
            </a:r>
            <a:r>
              <a:rPr lang="en-US" b="1" dirty="0" smtClean="0"/>
              <a:t>ampling </a:t>
            </a:r>
            <a:r>
              <a:rPr lang="en-US" b="1" dirty="0"/>
              <a:t>calorimeters </a:t>
            </a:r>
            <a:r>
              <a:rPr lang="en-US" b="1" dirty="0" smtClean="0"/>
              <a:t> based on thin cheap </a:t>
            </a:r>
            <a:r>
              <a:rPr lang="en-US" b="1" dirty="0" err="1" smtClean="0"/>
              <a:t>photodetectors</a:t>
            </a:r>
            <a:r>
              <a:rPr lang="en-US" b="1" dirty="0" smtClean="0"/>
              <a:t> with correlated time and space waveform sampling</a:t>
            </a:r>
            <a:endParaRPr lang="en-US" sz="2800" b="1" dirty="0" smtClean="0">
              <a:latin typeface="Comic Sans MS" pitchFamily="66" charset="0"/>
            </a:endParaRPr>
          </a:p>
        </p:txBody>
      </p:sp>
    </p:spTree>
    <p:extLst>
      <p:ext uri="{BB962C8B-B14F-4D97-AF65-F5344CB8AC3E}">
        <p14:creationId xmlns:p14="http://schemas.microsoft.com/office/powerpoint/2010/main" val="2778770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BA0C3B7F-127F-49EB-A127-F673AE2C1F80}" type="datetime1">
              <a:rPr lang="en-US" sz="1200" b="0" smtClean="0">
                <a:latin typeface="Arial" pitchFamily="34" charset="0"/>
              </a:rPr>
              <a:t>12/8/2011</a:t>
            </a:fld>
            <a:endParaRPr lang="en-US" sz="1200" b="0" smtClean="0">
              <a:latin typeface="Arial" pitchFamily="34" charset="0"/>
            </a:endParaRPr>
          </a:p>
        </p:txBody>
      </p:sp>
      <p:sp>
        <p:nvSpPr>
          <p:cNvPr id="45059"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5A09CE16-C8CE-4B3C-8257-87EADE6EEF0B}" type="slidenum">
              <a:rPr lang="en-US" sz="1200" b="0" smtClean="0">
                <a:latin typeface="Arial" pitchFamily="34" charset="0"/>
              </a:rPr>
              <a:pPr eaLnBrk="1" hangingPunct="1">
                <a:lnSpc>
                  <a:spcPct val="100000"/>
                </a:lnSpc>
                <a:spcBef>
                  <a:spcPct val="0"/>
                </a:spcBef>
                <a:buFontTx/>
                <a:buNone/>
              </a:pPr>
              <a:t>28</a:t>
            </a:fld>
            <a:endParaRPr lang="en-US" sz="1200" b="0" smtClean="0">
              <a:latin typeface="Arial" pitchFamily="34" charset="0"/>
            </a:endParaRPr>
          </a:p>
        </p:txBody>
      </p:sp>
      <p:sp>
        <p:nvSpPr>
          <p:cNvPr id="45060"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137218" name="Rectangle 2"/>
          <p:cNvSpPr>
            <a:spLocks noGrp="1" noRot="1" noChangeArrowheads="1"/>
          </p:cNvSpPr>
          <p:nvPr>
            <p:ph type="title"/>
          </p:nvPr>
        </p:nvSpPr>
        <p:spPr>
          <a:xfrm>
            <a:off x="0" y="152400"/>
            <a:ext cx="9144000" cy="1143000"/>
          </a:xfrm>
        </p:spPr>
        <p:txBody>
          <a:bodyPr>
            <a:normAutofit fontScale="90000"/>
          </a:bodyPr>
          <a:lstStyle/>
          <a:p>
            <a:pPr eaLnBrk="1" hangingPunct="1">
              <a:defRPr/>
            </a:pPr>
            <a:r>
              <a:rPr lang="en-US" sz="3600" b="1" dirty="0" smtClean="0"/>
              <a:t> </a:t>
            </a:r>
            <a:r>
              <a:rPr lang="en-US" sz="4000" b="1" dirty="0" smtClean="0"/>
              <a:t>Cherenkov-sensitive Sampling Quasi- Digital  Calorimeters</a:t>
            </a:r>
          </a:p>
        </p:txBody>
      </p:sp>
      <p:sp>
        <p:nvSpPr>
          <p:cNvPr id="137219" name="Rectangle 3"/>
          <p:cNvSpPr>
            <a:spLocks noGrp="1" noChangeArrowheads="1"/>
          </p:cNvSpPr>
          <p:nvPr>
            <p:ph type="body" idx="1"/>
          </p:nvPr>
        </p:nvSpPr>
        <p:spPr>
          <a:xfrm>
            <a:off x="0" y="5486400"/>
            <a:ext cx="3200400" cy="487363"/>
          </a:xfrm>
        </p:spPr>
        <p:txBody>
          <a:bodyPr>
            <a:noAutofit/>
          </a:bodyPr>
          <a:lstStyle/>
          <a:p>
            <a:pPr eaLnBrk="1" hangingPunct="1">
              <a:lnSpc>
                <a:spcPct val="80000"/>
              </a:lnSpc>
              <a:spcBef>
                <a:spcPct val="5000"/>
              </a:spcBef>
              <a:buFont typeface="Wingdings" pitchFamily="2" charset="2"/>
              <a:buNone/>
              <a:defRPr/>
            </a:pPr>
            <a:r>
              <a:rPr lang="en-US" sz="1800" b="1" dirty="0" smtClean="0"/>
              <a:t>A picture of an </a:t>
            </a:r>
            <a:r>
              <a:rPr lang="en-US" sz="1800" b="1" dirty="0" err="1" smtClean="0"/>
              <a:t>em</a:t>
            </a:r>
            <a:r>
              <a:rPr lang="en-US" sz="1800" b="1" dirty="0" smtClean="0"/>
              <a:t> shower in a cloud-chamber with ½” </a:t>
            </a:r>
            <a:r>
              <a:rPr lang="en-US" sz="1800" b="1" dirty="0" err="1" smtClean="0"/>
              <a:t>Pb</a:t>
            </a:r>
            <a:r>
              <a:rPr lang="en-US" sz="1800" b="1" dirty="0" smtClean="0"/>
              <a:t> plates (Rossi, p215- from CY Chao)</a:t>
            </a:r>
          </a:p>
        </p:txBody>
      </p:sp>
      <p:pic>
        <p:nvPicPr>
          <p:cNvPr id="45063" name="Picture 6" descr="rich_sampling_cal_5t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6205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7" descr="rossi_em_sh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305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4" name="Rectangle 8"/>
          <p:cNvSpPr>
            <a:spLocks noChangeArrowheads="1"/>
          </p:cNvSpPr>
          <p:nvPr/>
        </p:nvSpPr>
        <p:spPr bwMode="auto">
          <a:xfrm>
            <a:off x="3352800" y="5486400"/>
            <a:ext cx="579119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75000"/>
              </a:lnSpc>
              <a:spcBef>
                <a:spcPct val="5000"/>
              </a:spcBef>
              <a:buClr>
                <a:schemeClr val="hlink"/>
              </a:buClr>
              <a:buSzPct val="70000"/>
              <a:buFont typeface="Wingdings" pitchFamily="2" charset="2"/>
              <a:buNone/>
              <a:defRPr/>
            </a:pPr>
            <a:r>
              <a:rPr lang="en-US" sz="2000" dirty="0">
                <a:solidFill>
                  <a:srgbClr val="FF6600"/>
                </a:solidFill>
                <a:effectLst>
                  <a:outerShdw blurRad="38100" dist="38100" dir="2700000" algn="tl">
                    <a:srgbClr val="000000"/>
                  </a:outerShdw>
                </a:effectLst>
                <a:cs typeface="+mn-cs"/>
              </a:rPr>
              <a:t>A  `cartoon’ of a fixed target geometry such as for JPARC’s KL-&gt; </a:t>
            </a:r>
            <a:r>
              <a:rPr lang="en-US" sz="2000" dirty="0" err="1">
                <a:solidFill>
                  <a:srgbClr val="FF6600"/>
                </a:solidFill>
                <a:effectLst>
                  <a:outerShdw blurRad="38100" dist="38100" dir="2700000" algn="tl">
                    <a:srgbClr val="000000"/>
                  </a:outerShdw>
                </a:effectLst>
                <a:cs typeface="+mn-cs"/>
              </a:rPr>
              <a:t>pizero</a:t>
            </a:r>
            <a:r>
              <a:rPr lang="en-US" sz="2000" dirty="0">
                <a:solidFill>
                  <a:srgbClr val="FF6600"/>
                </a:solidFill>
                <a:effectLst>
                  <a:outerShdw blurRad="38100" dist="38100" dir="2700000" algn="tl">
                    <a:srgbClr val="000000"/>
                  </a:outerShdw>
                </a:effectLst>
                <a:cs typeface="+mn-cs"/>
              </a:rPr>
              <a:t> </a:t>
            </a:r>
            <a:r>
              <a:rPr lang="en-US" sz="2000" dirty="0" err="1">
                <a:solidFill>
                  <a:srgbClr val="FF6600"/>
                </a:solidFill>
                <a:effectLst>
                  <a:outerShdw blurRad="38100" dist="38100" dir="2700000" algn="tl">
                    <a:srgbClr val="000000"/>
                  </a:outerShdw>
                </a:effectLst>
                <a:cs typeface="+mn-cs"/>
              </a:rPr>
              <a:t>nunubar</a:t>
            </a:r>
            <a:r>
              <a:rPr lang="en-US" sz="2000" dirty="0">
                <a:solidFill>
                  <a:srgbClr val="FF6600"/>
                </a:solidFill>
                <a:effectLst>
                  <a:outerShdw blurRad="38100" dist="38100" dir="2700000" algn="tl">
                    <a:srgbClr val="000000"/>
                  </a:outerShdw>
                </a:effectLst>
                <a:cs typeface="+mn-cs"/>
              </a:rPr>
              <a:t> (at UC, Yao </a:t>
            </a:r>
            <a:r>
              <a:rPr lang="en-US" sz="2000" dirty="0" err="1">
                <a:solidFill>
                  <a:srgbClr val="FF6600"/>
                </a:solidFill>
                <a:effectLst>
                  <a:outerShdw blurRad="38100" dist="38100" dir="2700000" algn="tl">
                    <a:srgbClr val="000000"/>
                  </a:outerShdw>
                </a:effectLst>
                <a:cs typeface="+mn-cs"/>
              </a:rPr>
              <a:t>Wah</a:t>
            </a:r>
            <a:r>
              <a:rPr lang="en-US" sz="2000" dirty="0">
                <a:solidFill>
                  <a:srgbClr val="FF6600"/>
                </a:solidFill>
                <a:effectLst>
                  <a:outerShdw blurRad="38100" dist="38100" dir="2700000" algn="tl">
                    <a:srgbClr val="000000"/>
                  </a:outerShdw>
                </a:effectLst>
                <a:cs typeface="+mn-cs"/>
              </a:rPr>
              <a:t>) or </a:t>
            </a:r>
            <a:r>
              <a:rPr lang="en-US" sz="2000" dirty="0" err="1">
                <a:solidFill>
                  <a:srgbClr val="FF6600"/>
                </a:solidFill>
                <a:effectLst>
                  <a:outerShdw blurRad="38100" dist="38100" dir="2700000" algn="tl">
                    <a:srgbClr val="000000"/>
                  </a:outerShdw>
                </a:effectLst>
                <a:cs typeface="+mn-cs"/>
              </a:rPr>
              <a:t>LHCb</a:t>
            </a:r>
            <a:endParaRPr lang="en-US" sz="2000" dirty="0">
              <a:solidFill>
                <a:srgbClr val="FF6600"/>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1864155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0BFB8D9B-460E-4FC4-AC0B-BD119635307E}" type="datetime1">
              <a:rPr lang="en-US" sz="1200" b="0" smtClean="0">
                <a:latin typeface="Arial" pitchFamily="34" charset="0"/>
              </a:rPr>
              <a:t>12/8/2011</a:t>
            </a:fld>
            <a:endParaRPr lang="en-US" sz="1200" b="0" smtClean="0">
              <a:latin typeface="Arial" pitchFamily="34" charset="0"/>
            </a:endParaRPr>
          </a:p>
        </p:txBody>
      </p:sp>
      <p:sp>
        <p:nvSpPr>
          <p:cNvPr id="46083"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9B23E47F-F5A0-4EEE-A05E-175DAFD303C5}" type="slidenum">
              <a:rPr lang="en-US" sz="1200" b="0" smtClean="0">
                <a:latin typeface="Arial" pitchFamily="34" charset="0"/>
              </a:rPr>
              <a:pPr eaLnBrk="1" hangingPunct="1">
                <a:lnSpc>
                  <a:spcPct val="100000"/>
                </a:lnSpc>
                <a:spcBef>
                  <a:spcPct val="0"/>
                </a:spcBef>
                <a:buFontTx/>
                <a:buNone/>
              </a:pPr>
              <a:t>29</a:t>
            </a:fld>
            <a:endParaRPr lang="en-US" sz="1200" b="0" smtClean="0">
              <a:latin typeface="Arial" pitchFamily="34" charset="0"/>
            </a:endParaRPr>
          </a:p>
        </p:txBody>
      </p:sp>
      <p:sp>
        <p:nvSpPr>
          <p:cNvPr id="46084"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157698" name="Rectangle 2"/>
          <p:cNvSpPr>
            <a:spLocks noGrp="1" noRot="1" noChangeArrowheads="1"/>
          </p:cNvSpPr>
          <p:nvPr>
            <p:ph type="title"/>
          </p:nvPr>
        </p:nvSpPr>
        <p:spPr>
          <a:xfrm>
            <a:off x="0" y="90488"/>
            <a:ext cx="9144000" cy="823912"/>
          </a:xfrm>
        </p:spPr>
        <p:txBody>
          <a:bodyPr>
            <a:normAutofit/>
          </a:bodyPr>
          <a:lstStyle/>
          <a:p>
            <a:pPr eaLnBrk="1" hangingPunct="1">
              <a:lnSpc>
                <a:spcPct val="70000"/>
              </a:lnSpc>
              <a:defRPr/>
            </a:pPr>
            <a:r>
              <a:rPr lang="en-US" sz="4000" b="1" dirty="0"/>
              <a:t>A</a:t>
            </a:r>
            <a:r>
              <a:rPr lang="en-US" sz="4000" b="1" dirty="0" smtClean="0"/>
              <a:t> `Quasi-digital’ MCP-based Calorimeter</a:t>
            </a:r>
          </a:p>
        </p:txBody>
      </p:sp>
      <p:sp>
        <p:nvSpPr>
          <p:cNvPr id="157699" name="Rectangle 3"/>
          <p:cNvSpPr>
            <a:spLocks noGrp="1" noChangeArrowheads="1"/>
          </p:cNvSpPr>
          <p:nvPr>
            <p:ph type="body" idx="1"/>
          </p:nvPr>
        </p:nvSpPr>
        <p:spPr>
          <a:xfrm>
            <a:off x="0" y="5791200"/>
            <a:ext cx="9144000" cy="855663"/>
          </a:xfrm>
        </p:spPr>
        <p:txBody>
          <a:bodyPr>
            <a:normAutofit fontScale="85000" lnSpcReduction="20000"/>
          </a:bodyPr>
          <a:lstStyle/>
          <a:p>
            <a:pPr eaLnBrk="1" hangingPunct="1">
              <a:buFont typeface="Wingdings" pitchFamily="2" charset="2"/>
              <a:buNone/>
              <a:defRPr/>
            </a:pPr>
            <a:r>
              <a:rPr lang="en-US" sz="2400" dirty="0" smtClean="0">
                <a:solidFill>
                  <a:srgbClr val="CC0066"/>
                </a:solidFill>
                <a:latin typeface="Comic Sans MS" pitchFamily="66" charset="0"/>
              </a:rPr>
              <a:t>Electron pattern (not a picture of the plate!)- SSL test, </a:t>
            </a:r>
            <a:r>
              <a:rPr lang="en-US" sz="2400" dirty="0" err="1" smtClean="0">
                <a:solidFill>
                  <a:srgbClr val="CC0066"/>
                </a:solidFill>
                <a:latin typeface="Comic Sans MS" pitchFamily="66" charset="0"/>
              </a:rPr>
              <a:t>Incom</a:t>
            </a:r>
            <a:r>
              <a:rPr lang="en-US" sz="2400" dirty="0" smtClean="0">
                <a:solidFill>
                  <a:srgbClr val="CC0066"/>
                </a:solidFill>
                <a:latin typeface="Comic Sans MS" pitchFamily="66" charset="0"/>
              </a:rPr>
              <a:t> substrate, </a:t>
            </a:r>
            <a:r>
              <a:rPr lang="en-US" sz="2400" dirty="0" err="1" smtClean="0">
                <a:solidFill>
                  <a:srgbClr val="CC0066"/>
                </a:solidFill>
                <a:latin typeface="Comic Sans MS" pitchFamily="66" charset="0"/>
              </a:rPr>
              <a:t>Arradiance</a:t>
            </a:r>
            <a:r>
              <a:rPr lang="en-US" sz="2400" dirty="0" smtClean="0">
                <a:solidFill>
                  <a:srgbClr val="CC0066"/>
                </a:solidFill>
                <a:latin typeface="Comic Sans MS" pitchFamily="66" charset="0"/>
              </a:rPr>
              <a:t> ALD. Note you can see the </a:t>
            </a:r>
            <a:r>
              <a:rPr lang="en-US" sz="2400" dirty="0" err="1" smtClean="0">
                <a:solidFill>
                  <a:srgbClr val="CC0066"/>
                </a:solidFill>
                <a:latin typeface="Comic Sans MS" pitchFamily="66" charset="0"/>
              </a:rPr>
              <a:t>multi’s</a:t>
            </a:r>
            <a:r>
              <a:rPr lang="en-US" sz="2400" dirty="0" smtClean="0">
                <a:solidFill>
                  <a:srgbClr val="CC0066"/>
                </a:solidFill>
                <a:latin typeface="Comic Sans MS" pitchFamily="66" charset="0"/>
              </a:rPr>
              <a:t> in both plates =&gt;  ~50 micron resolution </a:t>
            </a:r>
          </a:p>
        </p:txBody>
      </p:sp>
      <p:pic>
        <p:nvPicPr>
          <p:cNvPr id="46087" name="Picture 4" descr="ossy_2plate"/>
          <p:cNvPicPr>
            <a:picLocks noChangeAspect="1" noChangeArrowheads="1"/>
          </p:cNvPicPr>
          <p:nvPr/>
        </p:nvPicPr>
        <p:blipFill>
          <a:blip r:embed="rId2">
            <a:extLst>
              <a:ext uri="{28A0092B-C50C-407E-A947-70E740481C1C}">
                <a14:useLocalDpi xmlns:a14="http://schemas.microsoft.com/office/drawing/2010/main" val="0"/>
              </a:ext>
            </a:extLst>
          </a:blip>
          <a:srcRect l="8870" r="9679"/>
          <a:stretch>
            <a:fillRect/>
          </a:stretch>
        </p:blipFill>
        <p:spPr bwMode="auto">
          <a:xfrm>
            <a:off x="2408238" y="2057400"/>
            <a:ext cx="4983162"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5"/>
          <p:cNvSpPr txBox="1">
            <a:spLocks noChangeArrowheads="1"/>
          </p:cNvSpPr>
          <p:nvPr/>
        </p:nvSpPr>
        <p:spPr bwMode="auto">
          <a:xfrm>
            <a:off x="7604125" y="2819400"/>
            <a:ext cx="16922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lnSpc>
                <a:spcPct val="100000"/>
              </a:lnSpc>
              <a:spcBef>
                <a:spcPct val="50000"/>
              </a:spcBef>
              <a:buFontTx/>
              <a:buNone/>
            </a:pPr>
            <a:r>
              <a:rPr lang="en-US" sz="2000" b="0" dirty="0">
                <a:solidFill>
                  <a:srgbClr val="FF0000"/>
                </a:solidFill>
                <a:latin typeface="Comic Sans MS" pitchFamily="66" charset="0"/>
              </a:rPr>
              <a:t>Note- at high gain the boundaries of the </a:t>
            </a:r>
            <a:r>
              <a:rPr lang="en-US" sz="2000" b="0" dirty="0" err="1">
                <a:solidFill>
                  <a:srgbClr val="FF0000"/>
                </a:solidFill>
                <a:latin typeface="Comic Sans MS" pitchFamily="66" charset="0"/>
              </a:rPr>
              <a:t>multi’s</a:t>
            </a:r>
            <a:r>
              <a:rPr lang="en-US" sz="2000" b="0" dirty="0">
                <a:solidFill>
                  <a:srgbClr val="FF0000"/>
                </a:solidFill>
                <a:latin typeface="Comic Sans MS" pitchFamily="66" charset="0"/>
              </a:rPr>
              <a:t> go away</a:t>
            </a:r>
          </a:p>
        </p:txBody>
      </p:sp>
      <p:sp>
        <p:nvSpPr>
          <p:cNvPr id="9" name="Rectangle 3"/>
          <p:cNvSpPr txBox="1">
            <a:spLocks noChangeArrowheads="1"/>
          </p:cNvSpPr>
          <p:nvPr/>
        </p:nvSpPr>
        <p:spPr bwMode="auto">
          <a:xfrm>
            <a:off x="0" y="820738"/>
            <a:ext cx="91440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75000"/>
              </a:lnSpc>
              <a:spcBef>
                <a:spcPct val="25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75000"/>
              </a:lnSpc>
              <a:spcBef>
                <a:spcPct val="25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5000"/>
              </a:lnSpc>
              <a:spcBef>
                <a:spcPct val="25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25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25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lnSpc>
                <a:spcPct val="75000"/>
              </a:lnSpc>
              <a:spcBef>
                <a:spcPct val="25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75000"/>
              </a:lnSpc>
              <a:spcBef>
                <a:spcPct val="25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75000"/>
              </a:lnSpc>
              <a:spcBef>
                <a:spcPct val="25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75000"/>
              </a:lnSpc>
              <a:spcBef>
                <a:spcPct val="25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sz="2400" dirty="0" smtClean="0">
                <a:latin typeface="Comic Sans MS" pitchFamily="66" charset="0"/>
              </a:rPr>
              <a:t>Idea: can one saturate pores in the </a:t>
            </a:r>
            <a:r>
              <a:rPr lang="en-US" sz="2400" dirty="0" err="1" smtClean="0">
                <a:latin typeface="Comic Sans MS" pitchFamily="66" charset="0"/>
              </a:rPr>
              <a:t>the</a:t>
            </a:r>
            <a:r>
              <a:rPr lang="en-US" sz="2400" dirty="0" smtClean="0">
                <a:latin typeface="Comic Sans MS" pitchFamily="66" charset="0"/>
              </a:rPr>
              <a:t> MCP plate </a:t>
            </a:r>
            <a:r>
              <a:rPr lang="en-US" sz="2400" dirty="0" err="1" smtClean="0">
                <a:latin typeface="Comic Sans MS" pitchFamily="66" charset="0"/>
              </a:rPr>
              <a:t>s.t.output</a:t>
            </a:r>
            <a:r>
              <a:rPr lang="en-US" sz="2400" dirty="0" smtClean="0">
                <a:latin typeface="Comic Sans MS" pitchFamily="66" charset="0"/>
              </a:rPr>
              <a:t> is proportional to number of pores. Transmission line readout gives a cheap way to sample the whole lane with pulse height and time- get energy flow. </a:t>
            </a:r>
          </a:p>
        </p:txBody>
      </p:sp>
      <p:sp>
        <p:nvSpPr>
          <p:cNvPr id="46090" name="TextBox 1"/>
          <p:cNvSpPr txBox="1">
            <a:spLocks noChangeArrowheads="1"/>
          </p:cNvSpPr>
          <p:nvPr/>
        </p:nvSpPr>
        <p:spPr bwMode="auto">
          <a:xfrm>
            <a:off x="0" y="2667000"/>
            <a:ext cx="2514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a:buFontTx/>
              <a:buNone/>
            </a:pPr>
            <a:r>
              <a:rPr lang="en-US" sz="2400">
                <a:solidFill>
                  <a:srgbClr val="CC0066"/>
                </a:solidFill>
              </a:rPr>
              <a:t>Oswald Siegmund, Jason McPhate, Sharon Jelinsky, SSL (UCB)</a:t>
            </a:r>
          </a:p>
        </p:txBody>
      </p:sp>
    </p:spTree>
    <p:extLst>
      <p:ext uri="{BB962C8B-B14F-4D97-AF65-F5344CB8AC3E}">
        <p14:creationId xmlns:p14="http://schemas.microsoft.com/office/powerpoint/2010/main" val="3965156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Our Situation Pre-LAPPD</a:t>
            </a:r>
            <a:endParaRPr lang="en-US" sz="4800" b="1" dirty="0"/>
          </a:p>
        </p:txBody>
      </p:sp>
      <p:sp>
        <p:nvSpPr>
          <p:cNvPr id="3" name="Content Placeholder 2"/>
          <p:cNvSpPr>
            <a:spLocks noGrp="1"/>
          </p:cNvSpPr>
          <p:nvPr>
            <p:ph idx="1"/>
          </p:nvPr>
        </p:nvSpPr>
        <p:spPr>
          <a:xfrm>
            <a:off x="0" y="1295400"/>
            <a:ext cx="9144000" cy="4525963"/>
          </a:xfrm>
        </p:spPr>
        <p:txBody>
          <a:bodyPr>
            <a:noAutofit/>
          </a:bodyPr>
          <a:lstStyle/>
          <a:p>
            <a:r>
              <a:rPr lang="en-US" dirty="0"/>
              <a:t>Packaging- had 2”-square ceramic </a:t>
            </a:r>
            <a:r>
              <a:rPr lang="en-US" dirty="0" err="1"/>
              <a:t>Planacon</a:t>
            </a:r>
            <a:endParaRPr lang="en-US" dirty="0"/>
          </a:p>
          <a:p>
            <a:r>
              <a:rPr lang="en-US" dirty="0" smtClean="0"/>
              <a:t>Substrates- options:  standard </a:t>
            </a:r>
            <a:r>
              <a:rPr lang="en-US" dirty="0" err="1" smtClean="0"/>
              <a:t>Pb</a:t>
            </a:r>
            <a:r>
              <a:rPr lang="en-US" dirty="0" smtClean="0"/>
              <a:t>-glass, AAO, B33/B270 Glass- many questions </a:t>
            </a:r>
          </a:p>
          <a:p>
            <a:r>
              <a:rPr lang="en-US" dirty="0" smtClean="0"/>
              <a:t>Electronics- Superfast </a:t>
            </a:r>
            <a:r>
              <a:rPr lang="en-US" dirty="0"/>
              <a:t> </a:t>
            </a:r>
            <a:r>
              <a:rPr lang="en-US" dirty="0" smtClean="0"/>
              <a:t>IBM-8RF bi-CMOS;  expensive anodes, no back-end, no $$</a:t>
            </a:r>
          </a:p>
          <a:p>
            <a:r>
              <a:rPr lang="en-US" dirty="0" smtClean="0"/>
              <a:t>Coatings- no measurements of our own- many question as to best materials</a:t>
            </a:r>
          </a:p>
          <a:p>
            <a:r>
              <a:rPr lang="en-US" dirty="0" smtClean="0"/>
              <a:t>Simulation – very little understanding of MCP</a:t>
            </a:r>
          </a:p>
          <a:p>
            <a:r>
              <a:rPr lang="en-US" dirty="0" smtClean="0"/>
              <a:t>Funding, personnel, home, etc.- pretty minimal  </a:t>
            </a:r>
            <a:endParaRPr lang="en-US" dirty="0"/>
          </a:p>
        </p:txBody>
      </p:sp>
      <p:sp>
        <p:nvSpPr>
          <p:cNvPr id="4" name="Date Placeholder 3"/>
          <p:cNvSpPr>
            <a:spLocks noGrp="1"/>
          </p:cNvSpPr>
          <p:nvPr>
            <p:ph type="dt" sz="half" idx="10"/>
          </p:nvPr>
        </p:nvSpPr>
        <p:spPr/>
        <p:txBody>
          <a:bodyPr/>
          <a:lstStyle/>
          <a:p>
            <a:fld id="{E93F449C-5B37-4217-8EFE-5FA9AA50DF43}"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3</a:t>
            </a:fld>
            <a:endParaRPr lang="en-US" dirty="0"/>
          </a:p>
        </p:txBody>
      </p:sp>
    </p:spTree>
    <p:extLst>
      <p:ext uri="{BB962C8B-B14F-4D97-AF65-F5344CB8AC3E}">
        <p14:creationId xmlns:p14="http://schemas.microsoft.com/office/powerpoint/2010/main" val="116347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3600"/>
            <a:ext cx="9144000" cy="1143000"/>
          </a:xfrm>
        </p:spPr>
        <p:txBody>
          <a:bodyPr>
            <a:normAutofit fontScale="90000"/>
          </a:bodyPr>
          <a:lstStyle/>
          <a:p>
            <a:r>
              <a:rPr lang="en-US" sz="7300" b="1" dirty="0" smtClean="0">
                <a:solidFill>
                  <a:srgbClr val="FF0000"/>
                </a:solidFill>
              </a:rPr>
              <a:t>Challenges-</a:t>
            </a:r>
            <a:r>
              <a:rPr lang="en-US" sz="5400" b="1" dirty="0" smtClean="0">
                <a:solidFill>
                  <a:srgbClr val="FF0000"/>
                </a:solidFill>
              </a:rPr>
              <a:t> </a:t>
            </a:r>
            <a:endParaRPr lang="en-US" dirty="0"/>
          </a:p>
        </p:txBody>
      </p:sp>
      <p:sp>
        <p:nvSpPr>
          <p:cNvPr id="3" name="Date Placeholder 2"/>
          <p:cNvSpPr>
            <a:spLocks noGrp="1"/>
          </p:cNvSpPr>
          <p:nvPr>
            <p:ph type="dt" sz="half" idx="10"/>
          </p:nvPr>
        </p:nvSpPr>
        <p:spPr/>
        <p:txBody>
          <a:bodyPr/>
          <a:lstStyle/>
          <a:p>
            <a:fld id="{D0AC85AF-E41A-42ED-93CB-C4C0B1BC1F94}"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5" name="Slide Number Placeholder 4"/>
          <p:cNvSpPr>
            <a:spLocks noGrp="1"/>
          </p:cNvSpPr>
          <p:nvPr>
            <p:ph type="sldNum" sz="quarter" idx="12"/>
          </p:nvPr>
        </p:nvSpPr>
        <p:spPr/>
        <p:txBody>
          <a:bodyPr/>
          <a:lstStyle/>
          <a:p>
            <a:fld id="{6F3AE956-26F0-4794-8F4C-97BAC66ADD21}" type="slidenum">
              <a:rPr lang="en-US" smtClean="0"/>
              <a:t>30</a:t>
            </a:fld>
            <a:endParaRPr lang="en-US"/>
          </a:p>
        </p:txBody>
      </p:sp>
    </p:spTree>
    <p:extLst>
      <p:ext uri="{BB962C8B-B14F-4D97-AF65-F5344CB8AC3E}">
        <p14:creationId xmlns:p14="http://schemas.microsoft.com/office/powerpoint/2010/main" val="1136144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351697" y="0"/>
            <a:ext cx="8229600" cy="914400"/>
          </a:xfrm>
        </p:spPr>
        <p:txBody>
          <a:bodyPr>
            <a:noAutofit/>
          </a:bodyPr>
          <a:lstStyle/>
          <a:p>
            <a:pPr>
              <a:lnSpc>
                <a:spcPct val="85000"/>
              </a:lnSpc>
              <a:defRPr/>
            </a:pPr>
            <a:r>
              <a:rPr lang="en-US" sz="5400" b="1" dirty="0" smtClean="0"/>
              <a:t> </a:t>
            </a:r>
            <a:br>
              <a:rPr lang="en-US" sz="5400" b="1" dirty="0" smtClean="0"/>
            </a:br>
            <a:r>
              <a:rPr lang="en-US" sz="5400" b="1" dirty="0"/>
              <a:t/>
            </a:r>
            <a:br>
              <a:rPr lang="en-US" sz="5400" b="1" dirty="0"/>
            </a:br>
            <a:r>
              <a:rPr lang="en-US" sz="5400" b="1" dirty="0" smtClean="0"/>
              <a:t/>
            </a:r>
            <a:br>
              <a:rPr lang="en-US" sz="5400" b="1" dirty="0" smtClean="0"/>
            </a:br>
            <a:r>
              <a:rPr lang="en-US" sz="5400" b="1" dirty="0" smtClean="0"/>
              <a:t>Challenge 1- </a:t>
            </a:r>
            <a:r>
              <a:rPr lang="en-US" sz="5400" b="1" dirty="0" smtClean="0">
                <a:solidFill>
                  <a:srgbClr val="151517"/>
                </a:solidFill>
              </a:rPr>
              <a:t>Making this generation of detectors</a:t>
            </a:r>
            <a:r>
              <a:rPr lang="en-US" sz="5400" b="1" dirty="0">
                <a:solidFill>
                  <a:srgbClr val="151517"/>
                </a:solidFill>
              </a:rPr>
              <a:t/>
            </a:r>
            <a:br>
              <a:rPr lang="en-US" sz="5400" b="1" dirty="0">
                <a:solidFill>
                  <a:srgbClr val="151517"/>
                </a:solidFill>
              </a:rPr>
            </a:br>
            <a:r>
              <a:rPr lang="en-US" sz="5400" b="1" dirty="0" smtClean="0">
                <a:solidFill>
                  <a:srgbClr val="002060"/>
                </a:solidFill>
              </a:rPr>
              <a:t/>
            </a:r>
            <a:br>
              <a:rPr lang="en-US" sz="5400" b="1" dirty="0" smtClean="0">
                <a:solidFill>
                  <a:srgbClr val="002060"/>
                </a:solidFill>
              </a:rPr>
            </a:br>
            <a:endParaRPr lang="en-US" sz="5400" b="1" dirty="0" smtClean="0">
              <a:solidFill>
                <a:srgbClr val="FF0000"/>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7A8057EE-A7E3-47A7-89E1-CDFB9D6B5DA1}"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31</a:t>
            </a:fld>
            <a:endParaRPr lang="en-US" sz="1200" b="0" smtClean="0">
              <a:latin typeface="Arial" pitchFamily="34" charset="0"/>
            </a:endParaRPr>
          </a:p>
        </p:txBody>
      </p:sp>
      <p:sp>
        <p:nvSpPr>
          <p:cNvPr id="3" name="Rounded Rectangle 2"/>
          <p:cNvSpPr/>
          <p:nvPr/>
        </p:nvSpPr>
        <p:spPr>
          <a:xfrm>
            <a:off x="1371600" y="1524000"/>
            <a:ext cx="2514600" cy="1295400"/>
          </a:xfrm>
          <a:prstGeom prst="roundRect">
            <a:avLst/>
          </a:prstGeom>
        </p:spPr>
        <p:txBody>
          <a:bodyPr wrap="square" rtlCol="0" anchor="ctr">
            <a:spAutoFit/>
          </a:bodyPr>
          <a:lstStyle/>
          <a:p>
            <a:pPr algn="ctr">
              <a:lnSpc>
                <a:spcPct val="85000"/>
              </a:lnSpc>
            </a:pPr>
            <a:endParaRPr lang="en-US" sz="2400" b="1" dirty="0" smtClean="0">
              <a:solidFill>
                <a:srgbClr val="151517"/>
              </a:solidFill>
            </a:endParaRPr>
          </a:p>
        </p:txBody>
      </p:sp>
      <p:sp>
        <p:nvSpPr>
          <p:cNvPr id="4" name="Rounded Rectangle 3"/>
          <p:cNvSpPr/>
          <p:nvPr/>
        </p:nvSpPr>
        <p:spPr>
          <a:xfrm>
            <a:off x="304800" y="2895600"/>
            <a:ext cx="2667000" cy="1676400"/>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sp>
        <p:nvSpPr>
          <p:cNvPr id="11" name="Rounded Rectangle 10"/>
          <p:cNvSpPr/>
          <p:nvPr/>
        </p:nvSpPr>
        <p:spPr>
          <a:xfrm>
            <a:off x="3200400" y="2819400"/>
            <a:ext cx="2514600" cy="1715729"/>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sp>
        <p:nvSpPr>
          <p:cNvPr id="12" name="Rounded Rectangle 11"/>
          <p:cNvSpPr/>
          <p:nvPr/>
        </p:nvSpPr>
        <p:spPr>
          <a:xfrm>
            <a:off x="5943600" y="2789904"/>
            <a:ext cx="2286000" cy="1699812"/>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56" y="2978437"/>
            <a:ext cx="2194560" cy="1417320"/>
          </a:xfrm>
          <a:prstGeom prst="rect">
            <a:avLst/>
          </a:prstGeom>
        </p:spPr>
      </p:pic>
      <p:pic>
        <p:nvPicPr>
          <p:cNvPr id="14" name="Picture 13" descr="Large process tank.jpg"/>
          <p:cNvPicPr>
            <a:picLocks noChangeAspect="1"/>
          </p:cNvPicPr>
          <p:nvPr/>
        </p:nvPicPr>
        <p:blipFill>
          <a:blip r:embed="rId3"/>
          <a:stretch>
            <a:fillRect/>
          </a:stretch>
        </p:blipFill>
        <p:spPr>
          <a:xfrm>
            <a:off x="3581400" y="2819401"/>
            <a:ext cx="1770195" cy="1670314"/>
          </a:xfrm>
          <a:prstGeom prst="rect">
            <a:avLst/>
          </a:prstGeom>
        </p:spPr>
      </p:pic>
      <p:sp>
        <p:nvSpPr>
          <p:cNvPr id="6" name="TextBox 5"/>
          <p:cNvSpPr txBox="1"/>
          <p:nvPr/>
        </p:nvSpPr>
        <p:spPr>
          <a:xfrm>
            <a:off x="6172200" y="4815348"/>
            <a:ext cx="2514600" cy="1895904"/>
          </a:xfrm>
          <a:prstGeom prst="rect">
            <a:avLst/>
          </a:prstGeom>
          <a:noFill/>
        </p:spPr>
        <p:txBody>
          <a:bodyPr wrap="square" rtlCol="0">
            <a:spAutoFit/>
          </a:bodyPr>
          <a:lstStyle/>
          <a:p>
            <a:r>
              <a:rPr lang="en-US" sz="2800" b="1" dirty="0" smtClean="0">
                <a:solidFill>
                  <a:schemeClr val="accent4">
                    <a:lumMod val="10000"/>
                  </a:schemeClr>
                </a:solidFill>
              </a:rPr>
              <a:t>Commercial RFI for 100 tiles</a:t>
            </a:r>
          </a:p>
          <a:p>
            <a:pPr>
              <a:lnSpc>
                <a:spcPct val="85000"/>
              </a:lnSpc>
            </a:pPr>
            <a:r>
              <a:rPr lang="en-US" sz="2400" b="1" dirty="0" smtClean="0">
                <a:solidFill>
                  <a:srgbClr val="C00000"/>
                </a:solidFill>
              </a:rPr>
              <a:t>(Have had one proposal for 7K- 21K tiles/</a:t>
            </a:r>
            <a:r>
              <a:rPr lang="en-US" sz="2400" b="1" dirty="0" err="1" smtClean="0">
                <a:solidFill>
                  <a:srgbClr val="C00000"/>
                </a:solidFill>
              </a:rPr>
              <a:t>yr</a:t>
            </a:r>
            <a:r>
              <a:rPr lang="en-US" sz="2400" b="1" dirty="0" smtClean="0">
                <a:solidFill>
                  <a:srgbClr val="C00000"/>
                </a:solidFill>
              </a:rPr>
              <a:t>)</a:t>
            </a:r>
          </a:p>
        </p:txBody>
      </p:sp>
      <p:sp>
        <p:nvSpPr>
          <p:cNvPr id="8" name="TextBox 7"/>
          <p:cNvSpPr txBox="1"/>
          <p:nvPr/>
        </p:nvSpPr>
        <p:spPr>
          <a:xfrm>
            <a:off x="76200" y="4800600"/>
            <a:ext cx="3124200" cy="954107"/>
          </a:xfrm>
          <a:prstGeom prst="rect">
            <a:avLst/>
          </a:prstGeom>
          <a:noFill/>
        </p:spPr>
        <p:txBody>
          <a:bodyPr wrap="square" rtlCol="0">
            <a:spAutoFit/>
          </a:bodyPr>
          <a:lstStyle/>
          <a:p>
            <a:r>
              <a:rPr lang="en-US" sz="2800" b="1" dirty="0" smtClean="0">
                <a:solidFill>
                  <a:schemeClr val="accent4">
                    <a:lumMod val="10000"/>
                  </a:schemeClr>
                </a:solidFill>
              </a:rPr>
              <a:t>Tile Development Facility at ANL</a:t>
            </a:r>
          </a:p>
        </p:txBody>
      </p:sp>
      <p:sp>
        <p:nvSpPr>
          <p:cNvPr id="9" name="TextBox 8"/>
          <p:cNvSpPr txBox="1"/>
          <p:nvPr/>
        </p:nvSpPr>
        <p:spPr>
          <a:xfrm>
            <a:off x="3048000" y="4800600"/>
            <a:ext cx="3276600" cy="954107"/>
          </a:xfrm>
          <a:prstGeom prst="rect">
            <a:avLst/>
          </a:prstGeom>
          <a:noFill/>
        </p:spPr>
        <p:txBody>
          <a:bodyPr wrap="square" rtlCol="0">
            <a:spAutoFit/>
          </a:bodyPr>
          <a:lstStyle/>
          <a:p>
            <a:r>
              <a:rPr lang="en-US" sz="2800" b="1" dirty="0" smtClean="0">
                <a:solidFill>
                  <a:schemeClr val="accent4">
                    <a:lumMod val="10000"/>
                  </a:schemeClr>
                </a:solidFill>
              </a:rPr>
              <a:t>Production Facility at SSL/UCB</a:t>
            </a: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24" t="12347" r="40568" b="22838"/>
          <a:stretch/>
        </p:blipFill>
        <p:spPr bwMode="auto">
          <a:xfrm>
            <a:off x="6128032" y="2819401"/>
            <a:ext cx="1613888" cy="157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H="1">
            <a:off x="2057400" y="1828800"/>
            <a:ext cx="2209800" cy="990601"/>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267200" y="1779191"/>
            <a:ext cx="0" cy="1010713"/>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4267200" y="1828800"/>
            <a:ext cx="2438400" cy="961104"/>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533400" y="1823003"/>
            <a:ext cx="2472152" cy="523220"/>
          </a:xfrm>
          <a:prstGeom prst="rect">
            <a:avLst/>
          </a:prstGeom>
          <a:noFill/>
        </p:spPr>
        <p:txBody>
          <a:bodyPr wrap="none" rtlCol="0">
            <a:spAutoFit/>
          </a:bodyPr>
          <a:lstStyle/>
          <a:p>
            <a:r>
              <a:rPr lang="en-US" sz="2800" b="1" dirty="0" smtClean="0">
                <a:solidFill>
                  <a:srgbClr val="FF0000"/>
                </a:solidFill>
              </a:rPr>
              <a:t>3 parallel paths</a:t>
            </a:r>
          </a:p>
        </p:txBody>
      </p:sp>
    </p:spTree>
    <p:extLst>
      <p:ext uri="{BB962C8B-B14F-4D97-AF65-F5344CB8AC3E}">
        <p14:creationId xmlns:p14="http://schemas.microsoft.com/office/powerpoint/2010/main" val="1865951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351697" y="0"/>
            <a:ext cx="8229600" cy="914400"/>
          </a:xfrm>
        </p:spPr>
        <p:txBody>
          <a:bodyPr>
            <a:noAutofit/>
          </a:bodyPr>
          <a:lstStyle/>
          <a:p>
            <a:pPr>
              <a:lnSpc>
                <a:spcPct val="85000"/>
              </a:lnSpc>
              <a:defRPr/>
            </a:pPr>
            <a:r>
              <a:rPr lang="en-US" sz="5400" b="1" dirty="0" smtClean="0"/>
              <a:t> </a:t>
            </a:r>
            <a:br>
              <a:rPr lang="en-US" sz="5400" b="1" dirty="0" smtClean="0"/>
            </a:br>
            <a:r>
              <a:rPr lang="en-US" sz="5400" b="1" dirty="0"/>
              <a:t/>
            </a:r>
            <a:br>
              <a:rPr lang="en-US" sz="5400" b="1" dirty="0"/>
            </a:br>
            <a:r>
              <a:rPr lang="en-US" sz="5400" b="1" dirty="0" smtClean="0"/>
              <a:t/>
            </a:r>
            <a:br>
              <a:rPr lang="en-US" sz="5400" b="1" dirty="0" smtClean="0"/>
            </a:br>
            <a:r>
              <a:rPr lang="en-US" sz="5400" b="1" dirty="0" smtClean="0"/>
              <a:t>Challenge 2- </a:t>
            </a:r>
            <a:r>
              <a:rPr lang="en-US" sz="5400" b="1" dirty="0" smtClean="0">
                <a:solidFill>
                  <a:srgbClr val="151517"/>
                </a:solidFill>
              </a:rPr>
              <a:t>Exploiting the disruptive potential (s)</a:t>
            </a:r>
            <a:r>
              <a:rPr lang="en-US" sz="5400" b="1" dirty="0">
                <a:solidFill>
                  <a:srgbClr val="151517"/>
                </a:solidFill>
              </a:rPr>
              <a:t/>
            </a:r>
            <a:br>
              <a:rPr lang="en-US" sz="5400" b="1" dirty="0">
                <a:solidFill>
                  <a:srgbClr val="151517"/>
                </a:solidFill>
              </a:rPr>
            </a:br>
            <a:r>
              <a:rPr lang="en-US" sz="5400" b="1" dirty="0" smtClean="0">
                <a:solidFill>
                  <a:srgbClr val="002060"/>
                </a:solidFill>
              </a:rPr>
              <a:t/>
            </a:r>
            <a:br>
              <a:rPr lang="en-US" sz="5400" b="1" dirty="0" smtClean="0">
                <a:solidFill>
                  <a:srgbClr val="002060"/>
                </a:solidFill>
              </a:rPr>
            </a:br>
            <a:endParaRPr lang="en-US" sz="5400" b="1" dirty="0" smtClean="0">
              <a:solidFill>
                <a:srgbClr val="FF0000"/>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7A8057EE-A7E3-47A7-89E1-CDFB9D6B5DA1}"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32</a:t>
            </a:fld>
            <a:endParaRPr lang="en-US" sz="1200" b="0" smtClean="0">
              <a:latin typeface="Arial" pitchFamily="34" charset="0"/>
            </a:endParaRPr>
          </a:p>
        </p:txBody>
      </p:sp>
      <p:sp>
        <p:nvSpPr>
          <p:cNvPr id="3" name="Rounded Rectangle 2"/>
          <p:cNvSpPr/>
          <p:nvPr/>
        </p:nvSpPr>
        <p:spPr>
          <a:xfrm>
            <a:off x="1371600" y="1524000"/>
            <a:ext cx="2514600" cy="1295400"/>
          </a:xfrm>
          <a:prstGeom prst="roundRect">
            <a:avLst/>
          </a:prstGeom>
        </p:spPr>
        <p:txBody>
          <a:bodyPr wrap="square" rtlCol="0" anchor="ctr">
            <a:spAutoFit/>
          </a:bodyPr>
          <a:lstStyle/>
          <a:p>
            <a:pPr algn="ctr">
              <a:lnSpc>
                <a:spcPct val="85000"/>
              </a:lnSpc>
            </a:pPr>
            <a:endParaRPr lang="en-US" sz="2400" b="1" dirty="0" smtClean="0">
              <a:solidFill>
                <a:srgbClr val="151517"/>
              </a:solidFill>
            </a:endParaRPr>
          </a:p>
        </p:txBody>
      </p:sp>
      <p:pic>
        <p:nvPicPr>
          <p:cNvPr id="21"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02433"/>
            <a:ext cx="5574888" cy="4212567"/>
          </a:xfrm>
        </p:spPr>
      </p:pic>
      <p:sp>
        <p:nvSpPr>
          <p:cNvPr id="2" name="TextBox 1"/>
          <p:cNvSpPr txBox="1"/>
          <p:nvPr/>
        </p:nvSpPr>
        <p:spPr>
          <a:xfrm>
            <a:off x="0" y="1981200"/>
            <a:ext cx="2286000" cy="523220"/>
          </a:xfrm>
          <a:prstGeom prst="rect">
            <a:avLst/>
          </a:prstGeom>
          <a:noFill/>
        </p:spPr>
        <p:txBody>
          <a:bodyPr wrap="square" rtlCol="0">
            <a:spAutoFit/>
          </a:bodyPr>
          <a:lstStyle/>
          <a:p>
            <a:r>
              <a:rPr lang="en-US" sz="2800" b="1" dirty="0" smtClean="0">
                <a:solidFill>
                  <a:srgbClr val="FF0000"/>
                </a:solidFill>
              </a:rPr>
              <a:t>Performance:</a:t>
            </a:r>
            <a:endParaRPr lang="en-US" sz="2800" b="1" dirty="0" smtClean="0">
              <a:solidFill>
                <a:srgbClr val="FF0000"/>
              </a:solidFill>
            </a:endParaRPr>
          </a:p>
        </p:txBody>
      </p:sp>
      <p:sp>
        <p:nvSpPr>
          <p:cNvPr id="7" name="TextBox 6"/>
          <p:cNvSpPr txBox="1"/>
          <p:nvPr/>
        </p:nvSpPr>
        <p:spPr>
          <a:xfrm>
            <a:off x="457200" y="6096000"/>
            <a:ext cx="8839200" cy="523220"/>
          </a:xfrm>
          <a:prstGeom prst="rect">
            <a:avLst/>
          </a:prstGeom>
          <a:noFill/>
        </p:spPr>
        <p:txBody>
          <a:bodyPr wrap="square" rtlCol="0">
            <a:spAutoFit/>
          </a:bodyPr>
          <a:lstStyle/>
          <a:p>
            <a:r>
              <a:rPr lang="en-US" sz="2800" b="1" dirty="0" smtClean="0">
                <a:solidFill>
                  <a:srgbClr val="FF0000"/>
                </a:solidFill>
              </a:rPr>
              <a:t>Cost:</a:t>
            </a:r>
            <a:r>
              <a:rPr lang="en-US" sz="2800" b="1" dirty="0" smtClean="0">
                <a:solidFill>
                  <a:schemeClr val="accent4">
                    <a:lumMod val="10000"/>
                  </a:schemeClr>
                </a:solidFill>
              </a:rPr>
              <a:t> Can we make a truly frugal tile? (what is the limit?) </a:t>
            </a:r>
            <a:endParaRPr lang="en-US" sz="2800" b="1" dirty="0" smtClean="0">
              <a:solidFill>
                <a:schemeClr val="accent4">
                  <a:lumMod val="10000"/>
                </a:schemeClr>
              </a:solidFill>
            </a:endParaRPr>
          </a:p>
        </p:txBody>
      </p:sp>
      <p:sp>
        <p:nvSpPr>
          <p:cNvPr id="13" name="Rectangle 12"/>
          <p:cNvSpPr/>
          <p:nvPr/>
        </p:nvSpPr>
        <p:spPr>
          <a:xfrm>
            <a:off x="0" y="2518707"/>
            <a:ext cx="2031197" cy="954107"/>
          </a:xfrm>
          <a:prstGeom prst="rect">
            <a:avLst/>
          </a:prstGeom>
        </p:spPr>
        <p:txBody>
          <a:bodyPr wrap="none">
            <a:spAutoFit/>
          </a:bodyPr>
          <a:lstStyle/>
          <a:p>
            <a:r>
              <a:rPr lang="en-US" sz="2800" b="1" dirty="0">
                <a:solidFill>
                  <a:srgbClr val="DADADA">
                    <a:lumMod val="10000"/>
                  </a:srgbClr>
                </a:solidFill>
              </a:rPr>
              <a:t>(what is the </a:t>
            </a:r>
            <a:endParaRPr lang="en-US" sz="2800" b="1" dirty="0" smtClean="0">
              <a:solidFill>
                <a:srgbClr val="DADADA">
                  <a:lumMod val="10000"/>
                </a:srgbClr>
              </a:solidFill>
            </a:endParaRPr>
          </a:p>
          <a:p>
            <a:r>
              <a:rPr lang="en-US" sz="2800" b="1" dirty="0" smtClean="0">
                <a:solidFill>
                  <a:srgbClr val="DADADA">
                    <a:lumMod val="10000"/>
                  </a:srgbClr>
                </a:solidFill>
              </a:rPr>
              <a:t>limit</a:t>
            </a:r>
            <a:r>
              <a:rPr lang="en-US" sz="2800" b="1" dirty="0">
                <a:solidFill>
                  <a:srgbClr val="DADADA">
                    <a:lumMod val="10000"/>
                  </a:srgbClr>
                </a:solidFill>
              </a:rPr>
              <a:t>?) </a:t>
            </a:r>
            <a:endParaRPr lang="en-US" dirty="0"/>
          </a:p>
        </p:txBody>
      </p:sp>
    </p:spTree>
    <p:extLst>
      <p:ext uri="{BB962C8B-B14F-4D97-AF65-F5344CB8AC3E}">
        <p14:creationId xmlns:p14="http://schemas.microsoft.com/office/powerpoint/2010/main" val="22585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5400" b="1" dirty="0">
                <a:solidFill>
                  <a:srgbClr val="FF0000"/>
                </a:solidFill>
              </a:rPr>
              <a:t>Challenge </a:t>
            </a:r>
            <a:r>
              <a:rPr lang="en-US" sz="5400" b="1" dirty="0" smtClean="0">
                <a:solidFill>
                  <a:srgbClr val="FF0000"/>
                </a:solidFill>
              </a:rPr>
              <a:t>3- the  most important</a:t>
            </a:r>
            <a:endParaRPr lang="en-US" dirty="0"/>
          </a:p>
        </p:txBody>
      </p:sp>
      <p:sp>
        <p:nvSpPr>
          <p:cNvPr id="3" name="Date Placeholder 2"/>
          <p:cNvSpPr>
            <a:spLocks noGrp="1"/>
          </p:cNvSpPr>
          <p:nvPr>
            <p:ph type="dt" sz="half" idx="10"/>
          </p:nvPr>
        </p:nvSpPr>
        <p:spPr/>
        <p:txBody>
          <a:bodyPr/>
          <a:lstStyle/>
          <a:p>
            <a:fld id="{D0AC85AF-E41A-42ED-93CB-C4C0B1BC1F94}"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5" name="Slide Number Placeholder 4"/>
          <p:cNvSpPr>
            <a:spLocks noGrp="1"/>
          </p:cNvSpPr>
          <p:nvPr>
            <p:ph type="sldNum" sz="quarter" idx="12"/>
          </p:nvPr>
        </p:nvSpPr>
        <p:spPr/>
        <p:txBody>
          <a:bodyPr/>
          <a:lstStyle/>
          <a:p>
            <a:fld id="{6F3AE956-26F0-4794-8F4C-97BAC66ADD21}" type="slidenum">
              <a:rPr lang="en-US" smtClean="0"/>
              <a:t>33</a:t>
            </a:fld>
            <a:endParaRPr lang="en-US"/>
          </a:p>
        </p:txBody>
      </p:sp>
      <p:sp>
        <p:nvSpPr>
          <p:cNvPr id="6" name="TextBox 5"/>
          <p:cNvSpPr txBox="1"/>
          <p:nvPr/>
        </p:nvSpPr>
        <p:spPr>
          <a:xfrm>
            <a:off x="304800" y="2615625"/>
            <a:ext cx="8686800" cy="584775"/>
          </a:xfrm>
          <a:prstGeom prst="rect">
            <a:avLst/>
          </a:prstGeom>
          <a:noFill/>
        </p:spPr>
        <p:txBody>
          <a:bodyPr wrap="square" rtlCol="0">
            <a:spAutoFit/>
          </a:bodyPr>
          <a:lstStyle/>
          <a:p>
            <a:r>
              <a:rPr lang="en-US" sz="3200" b="1" dirty="0" smtClean="0">
                <a:solidFill>
                  <a:schemeClr val="accent4">
                    <a:lumMod val="10000"/>
                  </a:schemeClr>
                </a:solidFill>
              </a:rPr>
              <a:t>People, Funding, Schedule, Satisfaction, and Fun</a:t>
            </a:r>
            <a:endParaRPr lang="en-US" sz="3200" b="1" dirty="0" smtClean="0">
              <a:solidFill>
                <a:schemeClr val="accent4">
                  <a:lumMod val="10000"/>
                </a:schemeClr>
              </a:solidFill>
            </a:endParaRPr>
          </a:p>
        </p:txBody>
      </p:sp>
    </p:spTree>
    <p:extLst>
      <p:ext uri="{BB962C8B-B14F-4D97-AF65-F5344CB8AC3E}">
        <p14:creationId xmlns:p14="http://schemas.microsoft.com/office/powerpoint/2010/main" val="3531981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7EC28C-11D2-4245-A10F-F0584710F58D}"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34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724" y="1066800"/>
            <a:ext cx="3783676" cy="5685852"/>
          </a:xfrm>
          <a:prstGeom prst="rect">
            <a:avLst/>
          </a:prstGeom>
        </p:spPr>
      </p:pic>
      <p:sp>
        <p:nvSpPr>
          <p:cNvPr id="8" name="Rectangle 7"/>
          <p:cNvSpPr/>
          <p:nvPr/>
        </p:nvSpPr>
        <p:spPr>
          <a:xfrm>
            <a:off x="2814145" y="-152400"/>
            <a:ext cx="3934090" cy="1446550"/>
          </a:xfrm>
          <a:prstGeom prst="rect">
            <a:avLst/>
          </a:prstGeom>
        </p:spPr>
        <p:txBody>
          <a:bodyPr wrap="none">
            <a:spAutoFit/>
          </a:bodyPr>
          <a:lstStyle/>
          <a:p>
            <a:r>
              <a:rPr lang="en-US" sz="8800" b="1" dirty="0">
                <a:solidFill>
                  <a:srgbClr val="002060"/>
                </a:solidFill>
                <a:ea typeface="+mj-ea"/>
                <a:cs typeface="+mj-cs"/>
              </a:rPr>
              <a:t>The End</a:t>
            </a:r>
            <a:endParaRPr lang="en-US" sz="2400" dirty="0"/>
          </a:p>
        </p:txBody>
      </p:sp>
    </p:spTree>
    <p:extLst>
      <p:ext uri="{BB962C8B-B14F-4D97-AF65-F5344CB8AC3E}">
        <p14:creationId xmlns:p14="http://schemas.microsoft.com/office/powerpoint/2010/main" val="1586445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362075"/>
          </a:xfrm>
        </p:spPr>
        <p:txBody>
          <a:bodyPr>
            <a:normAutofit/>
          </a:bodyPr>
          <a:lstStyle/>
          <a:p>
            <a:pPr algn="ctr"/>
            <a:r>
              <a:rPr lang="en-US" sz="7200" dirty="0" smtClean="0">
                <a:solidFill>
                  <a:schemeClr val="bg2">
                    <a:lumMod val="50000"/>
                  </a:schemeClr>
                </a:solidFill>
              </a:rPr>
              <a:t>Backup slides</a:t>
            </a:r>
            <a:endParaRPr lang="en-US" sz="7200" dirty="0">
              <a:solidFill>
                <a:schemeClr val="bg2">
                  <a:lumMod val="50000"/>
                </a:schemeClr>
              </a:solidFill>
            </a:endParaRPr>
          </a:p>
        </p:txBody>
      </p:sp>
      <p:sp>
        <p:nvSpPr>
          <p:cNvPr id="4" name="Date Placeholder 3"/>
          <p:cNvSpPr>
            <a:spLocks noGrp="1"/>
          </p:cNvSpPr>
          <p:nvPr>
            <p:ph type="dt" sz="half" idx="10"/>
          </p:nvPr>
        </p:nvSpPr>
        <p:spPr/>
        <p:txBody>
          <a:bodyPr/>
          <a:lstStyle/>
          <a:p>
            <a:fld id="{A3756C73-E32F-48ED-B7DC-1A9DAD1A85AA}"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35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02" y="1602554"/>
            <a:ext cx="6711098" cy="5026846"/>
          </a:xfrm>
          <a:prstGeom prst="rect">
            <a:avLst/>
          </a:prstGeom>
        </p:spPr>
      </p:pic>
    </p:spTree>
    <p:extLst>
      <p:ext uri="{BB962C8B-B14F-4D97-AF65-F5344CB8AC3E}">
        <p14:creationId xmlns:p14="http://schemas.microsoft.com/office/powerpoint/2010/main" val="1067887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xfrm>
            <a:off x="381000" y="6458462"/>
            <a:ext cx="2133600" cy="365125"/>
          </a:xfrm>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72967666-F5B0-42B4-A47C-72A19D72E2EE}"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36</a:t>
            </a:fld>
            <a:endParaRPr lang="en-US" sz="1200" b="0" dirty="0" smtClean="0">
              <a:latin typeface="Arial" pitchFamily="34" charset="0"/>
            </a:endParaRPr>
          </a:p>
        </p:txBody>
      </p:sp>
      <p:sp>
        <p:nvSpPr>
          <p:cNvPr id="32772" name="Footer Placeholder 5"/>
          <p:cNvSpPr>
            <a:spLocks noGrp="1"/>
          </p:cNvSpPr>
          <p:nvPr>
            <p:ph type="ftr" sz="quarter" idx="12"/>
          </p:nvPr>
        </p:nvSpPr>
        <p:spPr>
          <a:xfrm>
            <a:off x="6705600" y="6492875"/>
            <a:ext cx="2133600" cy="365125"/>
          </a:xfrm>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dirty="0" smtClean="0">
              <a:latin typeface="Arial" pitchFamily="34" charset="0"/>
            </a:endParaRP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smtClean="0">
                <a:solidFill>
                  <a:srgbClr val="002060"/>
                </a:solidFill>
              </a:rPr>
              <a:t>The 4 `Divisions’ of LAPPD</a:t>
            </a:r>
          </a:p>
        </p:txBody>
      </p:sp>
      <p:sp>
        <p:nvSpPr>
          <p:cNvPr id="2" name="Rectangle 1"/>
          <p:cNvSpPr/>
          <p:nvPr/>
        </p:nvSpPr>
        <p:spPr>
          <a:xfrm>
            <a:off x="381000" y="609599"/>
            <a:ext cx="4114800" cy="2915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11" name="Rectangle 10"/>
          <p:cNvSpPr/>
          <p:nvPr/>
        </p:nvSpPr>
        <p:spPr>
          <a:xfrm>
            <a:off x="381000" y="3657600"/>
            <a:ext cx="4114800" cy="30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59395" name="Rectangle 3"/>
          <p:cNvSpPr>
            <a:spLocks noGrp="1" noChangeArrowheads="1"/>
          </p:cNvSpPr>
          <p:nvPr>
            <p:ph type="body" idx="1"/>
          </p:nvPr>
        </p:nvSpPr>
        <p:spPr>
          <a:xfrm>
            <a:off x="762000" y="685800"/>
            <a:ext cx="3505200" cy="457200"/>
          </a:xfrm>
        </p:spPr>
        <p:txBody>
          <a:bodyPr>
            <a:normAutofit/>
          </a:bodyPr>
          <a:lstStyle/>
          <a:p>
            <a:pPr marL="0" indent="0">
              <a:lnSpc>
                <a:spcPct val="65000"/>
              </a:lnSpc>
              <a:buClr>
                <a:srgbClr val="FFCC00"/>
              </a:buClr>
              <a:buNone/>
              <a:defRPr/>
            </a:pPr>
            <a:r>
              <a:rPr lang="en-US" b="1" dirty="0" smtClean="0">
                <a:solidFill>
                  <a:srgbClr val="C00000"/>
                </a:solidFill>
              </a:rPr>
              <a:t>Hermetic Packaging</a:t>
            </a:r>
            <a:endParaRPr lang="en-US" b="1" dirty="0">
              <a:solidFill>
                <a:srgbClr val="C00000"/>
              </a:solidFill>
            </a:endParaRPr>
          </a:p>
        </p:txBody>
      </p:sp>
      <p:sp>
        <p:nvSpPr>
          <p:cNvPr id="10" name="Rectangle 9"/>
          <p:cNvSpPr/>
          <p:nvPr/>
        </p:nvSpPr>
        <p:spPr>
          <a:xfrm>
            <a:off x="4648200" y="609599"/>
            <a:ext cx="3962400" cy="28956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12" name="Rectangle 11"/>
          <p:cNvSpPr/>
          <p:nvPr/>
        </p:nvSpPr>
        <p:spPr>
          <a:xfrm>
            <a:off x="4648200" y="3677265"/>
            <a:ext cx="4038600" cy="30283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13" name="Rectangle 3"/>
          <p:cNvSpPr txBox="1">
            <a:spLocks noChangeArrowheads="1"/>
          </p:cNvSpPr>
          <p:nvPr/>
        </p:nvSpPr>
        <p:spPr>
          <a:xfrm>
            <a:off x="4724400" y="685800"/>
            <a:ext cx="3846871" cy="457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5000"/>
              </a:lnSpc>
              <a:buClr>
                <a:srgbClr val="FFCC00"/>
              </a:buClr>
              <a:buFont typeface="Arial" pitchFamily="34" charset="0"/>
              <a:buNone/>
              <a:defRPr/>
            </a:pPr>
            <a:r>
              <a:rPr lang="en-US" b="1" dirty="0" smtClean="0">
                <a:solidFill>
                  <a:srgbClr val="002060"/>
                </a:solidFill>
              </a:rPr>
              <a:t>Electronics/Integration</a:t>
            </a:r>
            <a:endParaRPr lang="en-US" b="1" dirty="0">
              <a:solidFill>
                <a:srgbClr val="002060"/>
              </a:solidFill>
            </a:endParaRPr>
          </a:p>
        </p:txBody>
      </p:sp>
      <p:sp>
        <p:nvSpPr>
          <p:cNvPr id="14" name="Rectangle 3"/>
          <p:cNvSpPr txBox="1">
            <a:spLocks noChangeArrowheads="1"/>
          </p:cNvSpPr>
          <p:nvPr/>
        </p:nvSpPr>
        <p:spPr>
          <a:xfrm>
            <a:off x="609600" y="3733800"/>
            <a:ext cx="37338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5000"/>
              </a:lnSpc>
              <a:buClr>
                <a:srgbClr val="FFCC00"/>
              </a:buClr>
              <a:buFont typeface="Arial" pitchFamily="34" charset="0"/>
              <a:buNone/>
              <a:defRPr/>
            </a:pPr>
            <a:r>
              <a:rPr lang="en-US" b="1" dirty="0" err="1" smtClean="0">
                <a:solidFill>
                  <a:srgbClr val="FF3300"/>
                </a:solidFill>
              </a:rPr>
              <a:t>MicroChannel</a:t>
            </a:r>
            <a:r>
              <a:rPr lang="en-US" b="1" dirty="0" smtClean="0">
                <a:solidFill>
                  <a:srgbClr val="FF3300"/>
                </a:solidFill>
              </a:rPr>
              <a:t> Plates</a:t>
            </a:r>
            <a:endParaRPr lang="en-US" b="1" dirty="0">
              <a:solidFill>
                <a:srgbClr val="FF3300"/>
              </a:solidFill>
            </a:endParaRPr>
          </a:p>
        </p:txBody>
      </p:sp>
      <p:sp>
        <p:nvSpPr>
          <p:cNvPr id="15" name="Rectangle 3"/>
          <p:cNvSpPr txBox="1">
            <a:spLocks noChangeArrowheads="1"/>
          </p:cNvSpPr>
          <p:nvPr/>
        </p:nvSpPr>
        <p:spPr>
          <a:xfrm>
            <a:off x="5105400" y="3733800"/>
            <a:ext cx="3505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5000"/>
              </a:lnSpc>
              <a:buClr>
                <a:srgbClr val="FFCC00"/>
              </a:buClr>
              <a:buFont typeface="Arial" pitchFamily="34" charset="0"/>
              <a:buNone/>
              <a:defRPr/>
            </a:pPr>
            <a:r>
              <a:rPr lang="en-US" b="1" dirty="0" smtClean="0">
                <a:solidFill>
                  <a:schemeClr val="accent2">
                    <a:lumMod val="75000"/>
                  </a:schemeClr>
                </a:solidFill>
              </a:rPr>
              <a:t>Photocathodes</a:t>
            </a:r>
            <a:endParaRPr lang="en-US" b="1" dirty="0">
              <a:solidFill>
                <a:schemeClr val="accent2">
                  <a:lumMod val="7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34" t="21704" r="3089" b="12022"/>
          <a:stretch/>
        </p:blipFill>
        <p:spPr>
          <a:xfrm>
            <a:off x="457201" y="1109194"/>
            <a:ext cx="3810000" cy="20150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834" y="1143000"/>
            <a:ext cx="3715366" cy="1886478"/>
          </a:xfrm>
          <a:prstGeom prst="rect">
            <a:avLst/>
          </a:prstGeom>
        </p:spPr>
      </p:pic>
      <p:pic>
        <p:nvPicPr>
          <p:cNvPr id="19" name="Picture 18" descr="2500v_400v_UV_1000sec"/>
          <p:cNvPicPr>
            <a:picLocks noChangeAspect="1"/>
          </p:cNvPicPr>
          <p:nvPr/>
        </p:nvPicPr>
        <p:blipFill>
          <a:blip r:embed="rId4"/>
          <a:stretch>
            <a:fillRect/>
          </a:stretch>
        </p:blipFill>
        <p:spPr>
          <a:xfrm>
            <a:off x="1380156" y="4191000"/>
            <a:ext cx="2192688" cy="21485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834" y="4089134"/>
            <a:ext cx="1729234" cy="231166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9479" t="13464" r="51170" b="3806"/>
          <a:stretch/>
        </p:blipFill>
        <p:spPr>
          <a:xfrm>
            <a:off x="6705600" y="4113716"/>
            <a:ext cx="1598511" cy="2363284"/>
          </a:xfrm>
          <a:prstGeom prst="rect">
            <a:avLst/>
          </a:prstGeom>
        </p:spPr>
      </p:pic>
      <p:sp>
        <p:nvSpPr>
          <p:cNvPr id="8" name="TextBox 7"/>
          <p:cNvSpPr txBox="1"/>
          <p:nvPr/>
        </p:nvSpPr>
        <p:spPr>
          <a:xfrm>
            <a:off x="5029200" y="3135868"/>
            <a:ext cx="3465871" cy="369332"/>
          </a:xfrm>
          <a:prstGeom prst="rect">
            <a:avLst/>
          </a:prstGeom>
          <a:noFill/>
        </p:spPr>
        <p:txBody>
          <a:bodyPr wrap="square" rtlCol="0">
            <a:spAutoFit/>
          </a:bodyPr>
          <a:lstStyle/>
          <a:p>
            <a:r>
              <a:rPr lang="en-US" b="1" dirty="0" smtClean="0">
                <a:solidFill>
                  <a:schemeClr val="tx2">
                    <a:lumMod val="10000"/>
                  </a:schemeClr>
                </a:solidFill>
              </a:rPr>
              <a:t>This talk</a:t>
            </a:r>
            <a:endParaRPr lang="en-US" b="1" dirty="0">
              <a:solidFill>
                <a:schemeClr val="tx2">
                  <a:lumMod val="10000"/>
                </a:schemeClr>
              </a:solidFill>
            </a:endParaRPr>
          </a:p>
        </p:txBody>
      </p:sp>
      <p:sp>
        <p:nvSpPr>
          <p:cNvPr id="16" name="Rectangle 15"/>
          <p:cNvSpPr/>
          <p:nvPr/>
        </p:nvSpPr>
        <p:spPr>
          <a:xfrm>
            <a:off x="4953000" y="6336268"/>
            <a:ext cx="3404009" cy="369332"/>
          </a:xfrm>
          <a:prstGeom prst="rect">
            <a:avLst/>
          </a:prstGeom>
        </p:spPr>
        <p:txBody>
          <a:bodyPr wrap="none">
            <a:spAutoFit/>
          </a:bodyPr>
          <a:lstStyle/>
          <a:p>
            <a:r>
              <a:rPr lang="en-US" b="1" dirty="0" smtClean="0">
                <a:solidFill>
                  <a:schemeClr val="tx2">
                    <a:lumMod val="10000"/>
                  </a:schemeClr>
                </a:solidFill>
              </a:rPr>
              <a:t>See  (hear) Klaus </a:t>
            </a:r>
            <a:r>
              <a:rPr lang="en-US" b="1" dirty="0" err="1" smtClean="0">
                <a:solidFill>
                  <a:schemeClr val="tx2">
                    <a:lumMod val="10000"/>
                  </a:schemeClr>
                </a:solidFill>
              </a:rPr>
              <a:t>Attenkofer’s</a:t>
            </a:r>
            <a:r>
              <a:rPr lang="en-US" b="1" dirty="0" smtClean="0">
                <a:solidFill>
                  <a:schemeClr val="tx2">
                    <a:lumMod val="10000"/>
                  </a:schemeClr>
                </a:solidFill>
              </a:rPr>
              <a:t> talk</a:t>
            </a:r>
            <a:endParaRPr lang="en-US" b="1" dirty="0">
              <a:solidFill>
                <a:schemeClr val="tx2">
                  <a:lumMod val="10000"/>
                </a:schemeClr>
              </a:solidFill>
            </a:endParaRPr>
          </a:p>
        </p:txBody>
      </p:sp>
      <p:sp>
        <p:nvSpPr>
          <p:cNvPr id="21" name="Rectangle 20"/>
          <p:cNvSpPr/>
          <p:nvPr/>
        </p:nvSpPr>
        <p:spPr>
          <a:xfrm>
            <a:off x="850682" y="6339559"/>
            <a:ext cx="2994089" cy="369332"/>
          </a:xfrm>
          <a:prstGeom prst="rect">
            <a:avLst/>
          </a:prstGeom>
        </p:spPr>
        <p:txBody>
          <a:bodyPr wrap="none">
            <a:spAutoFit/>
          </a:bodyPr>
          <a:lstStyle/>
          <a:p>
            <a:r>
              <a:rPr lang="en-US" b="1" dirty="0" smtClean="0">
                <a:solidFill>
                  <a:schemeClr val="tx2">
                    <a:lumMod val="10000"/>
                  </a:schemeClr>
                </a:solidFill>
              </a:rPr>
              <a:t>See  (hear) Bob Wagner’s talk</a:t>
            </a:r>
            <a:endParaRPr lang="en-US" b="1" dirty="0">
              <a:solidFill>
                <a:schemeClr val="tx2">
                  <a:lumMod val="10000"/>
                </a:schemeClr>
              </a:solidFill>
            </a:endParaRPr>
          </a:p>
        </p:txBody>
      </p:sp>
      <p:sp>
        <p:nvSpPr>
          <p:cNvPr id="22" name="Rectangle 21"/>
          <p:cNvSpPr/>
          <p:nvPr/>
        </p:nvSpPr>
        <p:spPr>
          <a:xfrm>
            <a:off x="941355" y="3135894"/>
            <a:ext cx="2487540" cy="369332"/>
          </a:xfrm>
          <a:prstGeom prst="rect">
            <a:avLst/>
          </a:prstGeom>
        </p:spPr>
        <p:txBody>
          <a:bodyPr wrap="none">
            <a:spAutoFit/>
          </a:bodyPr>
          <a:lstStyle/>
          <a:p>
            <a:r>
              <a:rPr lang="en-US" b="1" dirty="0" smtClean="0">
                <a:solidFill>
                  <a:schemeClr val="tx2">
                    <a:lumMod val="10000"/>
                  </a:schemeClr>
                </a:solidFill>
              </a:rPr>
              <a:t>See   Bob Wagner’s talk</a:t>
            </a:r>
            <a:endParaRPr lang="en-US"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A2B62C4A-08E6-4F1A-88EA-32FF6B224AAB}"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37</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lnSpc>
                <a:spcPct val="80000"/>
              </a:lnSpc>
              <a:defRPr/>
            </a:pPr>
            <a:r>
              <a:rPr lang="en-US" b="1" dirty="0" smtClean="0">
                <a:solidFill>
                  <a:srgbClr val="002060"/>
                </a:solidFill>
              </a:rPr>
              <a:t>The Large-Area Psec Photo-Detector Collaboration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28700"/>
            <a:ext cx="7670800" cy="5753100"/>
          </a:xfrm>
          <a:prstGeom prst="rect">
            <a:avLst/>
          </a:prstGeom>
        </p:spPr>
      </p:pic>
    </p:spTree>
    <p:extLst>
      <p:ext uri="{BB962C8B-B14F-4D97-AF65-F5344CB8AC3E}">
        <p14:creationId xmlns:p14="http://schemas.microsoft.com/office/powerpoint/2010/main" val="1202055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7695719D-3FE2-425B-96D8-285F1C9B4734}"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38</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Plates-3</a:t>
            </a:r>
          </a:p>
        </p:txBody>
      </p:sp>
      <p:sp>
        <p:nvSpPr>
          <p:cNvPr id="59395" name="Rectangle 3"/>
          <p:cNvSpPr>
            <a:spLocks noGrp="1" noChangeArrowheads="1"/>
          </p:cNvSpPr>
          <p:nvPr>
            <p:ph type="body" idx="1"/>
          </p:nvPr>
        </p:nvSpPr>
        <p:spPr>
          <a:xfrm>
            <a:off x="0" y="1066800"/>
            <a:ext cx="9144000" cy="762000"/>
          </a:xfrm>
        </p:spPr>
        <p:txBody>
          <a:bodyPr>
            <a:normAutofit/>
          </a:bodyPr>
          <a:lstStyle/>
          <a:p>
            <a:pPr>
              <a:lnSpc>
                <a:spcPct val="65000"/>
              </a:lnSpc>
              <a:buClr>
                <a:srgbClr val="FFCC00"/>
              </a:buClr>
              <a:defRPr/>
            </a:pPr>
            <a:r>
              <a:rPr lang="en-US" b="1" dirty="0" smtClean="0">
                <a:solidFill>
                  <a:schemeClr val="accent2">
                    <a:lumMod val="75000"/>
                  </a:schemeClr>
                </a:solidFill>
              </a:rPr>
              <a:t>SSL (Berkeley) Test/Fab Facilities</a:t>
            </a:r>
            <a:endParaRPr lang="en-US" b="1" dirty="0">
              <a:solidFill>
                <a:schemeClr val="accent2">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323828"/>
            <a:ext cx="5616547" cy="330557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328" t="27168" r="8623" b="23325"/>
          <a:stretch/>
        </p:blipFill>
        <p:spPr>
          <a:xfrm>
            <a:off x="0" y="4136923"/>
            <a:ext cx="3421307" cy="2514600"/>
          </a:xfrm>
          <a:prstGeom prst="rect">
            <a:avLst/>
          </a:prstGeom>
        </p:spPr>
      </p:pic>
      <p:pic>
        <p:nvPicPr>
          <p:cNvPr id="11" name="Picture 10" descr="Large process tank.jpg"/>
          <p:cNvPicPr>
            <a:picLocks noChangeAspect="1"/>
          </p:cNvPicPr>
          <p:nvPr/>
        </p:nvPicPr>
        <p:blipFill>
          <a:blip r:embed="rId4"/>
          <a:stretch>
            <a:fillRect/>
          </a:stretch>
        </p:blipFill>
        <p:spPr>
          <a:xfrm>
            <a:off x="381000" y="1447800"/>
            <a:ext cx="2743200" cy="2588419"/>
          </a:xfrm>
          <a:prstGeom prst="rect">
            <a:avLst/>
          </a:prstGeom>
        </p:spPr>
      </p:pic>
      <p:sp>
        <p:nvSpPr>
          <p:cNvPr id="3" name="TextBox 2"/>
          <p:cNvSpPr txBox="1"/>
          <p:nvPr/>
        </p:nvSpPr>
        <p:spPr>
          <a:xfrm>
            <a:off x="3276600" y="1676400"/>
            <a:ext cx="5181600" cy="1323439"/>
          </a:xfrm>
          <a:prstGeom prst="rect">
            <a:avLst/>
          </a:prstGeom>
          <a:noFill/>
        </p:spPr>
        <p:txBody>
          <a:bodyPr wrap="square" rtlCol="0">
            <a:spAutoFit/>
          </a:bodyPr>
          <a:lstStyle/>
          <a:p>
            <a:r>
              <a:rPr lang="en-US" sz="2000" b="1" dirty="0" err="1" smtClean="0">
                <a:solidFill>
                  <a:srgbClr val="C00000"/>
                </a:solidFill>
              </a:rPr>
              <a:t>Ossy</a:t>
            </a:r>
            <a:r>
              <a:rPr lang="en-US" sz="2000" b="1" dirty="0" smtClean="0">
                <a:solidFill>
                  <a:srgbClr val="C00000"/>
                </a:solidFill>
              </a:rPr>
              <a:t> </a:t>
            </a:r>
            <a:r>
              <a:rPr lang="en-US" sz="2000" b="1" dirty="0" err="1" smtClean="0">
                <a:solidFill>
                  <a:srgbClr val="C00000"/>
                </a:solidFill>
              </a:rPr>
              <a:t>Siegmund</a:t>
            </a:r>
            <a:r>
              <a:rPr lang="en-US" sz="2000" b="1" dirty="0" smtClean="0">
                <a:solidFill>
                  <a:srgbClr val="C00000"/>
                </a:solidFill>
              </a:rPr>
              <a:t>, Jason </a:t>
            </a:r>
            <a:r>
              <a:rPr lang="en-US" sz="2000" b="1" dirty="0" err="1" smtClean="0">
                <a:solidFill>
                  <a:srgbClr val="C00000"/>
                </a:solidFill>
              </a:rPr>
              <a:t>McPhate</a:t>
            </a:r>
            <a:r>
              <a:rPr lang="en-US" sz="2000" b="1" dirty="0" smtClean="0">
                <a:solidFill>
                  <a:srgbClr val="C00000"/>
                </a:solidFill>
              </a:rPr>
              <a:t>, Sharon </a:t>
            </a:r>
            <a:r>
              <a:rPr lang="en-US" sz="2000" b="1" dirty="0" err="1" smtClean="0">
                <a:solidFill>
                  <a:srgbClr val="C00000"/>
                </a:solidFill>
              </a:rPr>
              <a:t>Jelenski</a:t>
            </a:r>
            <a:r>
              <a:rPr lang="en-US" sz="2000" b="1" dirty="0" smtClean="0">
                <a:solidFill>
                  <a:srgbClr val="C00000"/>
                </a:solidFill>
              </a:rPr>
              <a:t>, and Anton </a:t>
            </a:r>
            <a:r>
              <a:rPr lang="en-US" sz="2000" b="1" dirty="0" err="1" smtClean="0">
                <a:solidFill>
                  <a:srgbClr val="C00000"/>
                </a:solidFill>
              </a:rPr>
              <a:t>Tremsin</a:t>
            </a:r>
            <a:r>
              <a:rPr lang="en-US" sz="2000" b="1" dirty="0" smtClean="0">
                <a:solidFill>
                  <a:srgbClr val="C00000"/>
                </a:solidFill>
              </a:rPr>
              <a:t>-</a:t>
            </a:r>
          </a:p>
          <a:p>
            <a:r>
              <a:rPr lang="en-US" sz="2000" b="1" dirty="0" smtClean="0">
                <a:solidFill>
                  <a:srgbClr val="C00000"/>
                </a:solidFill>
              </a:rPr>
              <a:t> </a:t>
            </a:r>
            <a:r>
              <a:rPr lang="en-US" sz="2000" b="1" dirty="0" smtClean="0">
                <a:solidFill>
                  <a:srgbClr val="002060"/>
                </a:solidFill>
              </a:rPr>
              <a:t>Decades of experience</a:t>
            </a:r>
          </a:p>
          <a:p>
            <a:r>
              <a:rPr lang="en-US" sz="2000" b="1" dirty="0" smtClean="0">
                <a:solidFill>
                  <a:srgbClr val="002060"/>
                </a:solidFill>
              </a:rPr>
              <a:t>(some of us have decades of inexperience?)</a:t>
            </a:r>
            <a:endParaRPr lang="en-US" sz="2000" b="1" dirty="0">
              <a:solidFill>
                <a:srgbClr val="002060"/>
              </a:solidFill>
            </a:endParaRPr>
          </a:p>
        </p:txBody>
      </p:sp>
    </p:spTree>
    <p:extLst>
      <p:ext uri="{BB962C8B-B14F-4D97-AF65-F5344CB8AC3E}">
        <p14:creationId xmlns:p14="http://schemas.microsoft.com/office/powerpoint/2010/main" val="689833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7EA687E-AA07-4459-8648-302490A4C883}"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39</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Plates-4b</a:t>
            </a:r>
          </a:p>
        </p:txBody>
      </p:sp>
      <p:sp>
        <p:nvSpPr>
          <p:cNvPr id="59395" name="Rectangle 3"/>
          <p:cNvSpPr>
            <a:spLocks noGrp="1" noChangeArrowheads="1"/>
          </p:cNvSpPr>
          <p:nvPr>
            <p:ph type="body" idx="1"/>
          </p:nvPr>
        </p:nvSpPr>
        <p:spPr>
          <a:xfrm>
            <a:off x="6172200" y="1705185"/>
            <a:ext cx="3124200" cy="2866816"/>
          </a:xfrm>
        </p:spPr>
        <p:txBody>
          <a:bodyPr>
            <a:normAutofit/>
          </a:bodyPr>
          <a:lstStyle/>
          <a:p>
            <a:pPr marL="0" lvl="0" indent="0">
              <a:spcBef>
                <a:spcPts val="0"/>
              </a:spcBef>
              <a:buNone/>
            </a:pPr>
            <a:r>
              <a:rPr lang="en-US" sz="2400" b="1" dirty="0" smtClean="0">
                <a:solidFill>
                  <a:srgbClr val="C00000"/>
                </a:solidFill>
              </a:rPr>
              <a:t>Noise (</a:t>
            </a:r>
            <a:r>
              <a:rPr lang="en-US" sz="2400" b="1" dirty="0" err="1" smtClean="0">
                <a:solidFill>
                  <a:srgbClr val="C00000"/>
                </a:solidFill>
              </a:rPr>
              <a:t>bkgd</a:t>
            </a:r>
            <a:r>
              <a:rPr lang="en-US" sz="2400" b="1" dirty="0" smtClean="0">
                <a:solidFill>
                  <a:srgbClr val="C00000"/>
                </a:solidFill>
              </a:rPr>
              <a:t> rate). </a:t>
            </a:r>
          </a:p>
          <a:p>
            <a:pPr marL="0" lvl="0" indent="0">
              <a:spcBef>
                <a:spcPts val="0"/>
              </a:spcBef>
              <a:buNone/>
            </a:pPr>
            <a:r>
              <a:rPr lang="en-US" sz="2400" b="1" dirty="0" smtClean="0">
                <a:solidFill>
                  <a:srgbClr val="C00000"/>
                </a:solidFill>
              </a:rPr>
              <a:t>&lt;=0.1 counts/cm</a:t>
            </a:r>
            <a:r>
              <a:rPr lang="en-US" sz="2400" b="1" baseline="30000" dirty="0" smtClean="0">
                <a:solidFill>
                  <a:srgbClr val="C00000"/>
                </a:solidFill>
              </a:rPr>
              <a:t>2</a:t>
            </a:r>
            <a:r>
              <a:rPr lang="en-US" sz="2400" b="1" dirty="0" smtClean="0">
                <a:solidFill>
                  <a:srgbClr val="C00000"/>
                </a:solidFill>
              </a:rPr>
              <a:t>/sec; factors of few &gt; </a:t>
            </a:r>
            <a:r>
              <a:rPr lang="en-US" sz="2400" b="1" dirty="0" err="1" smtClean="0">
                <a:solidFill>
                  <a:srgbClr val="C00000"/>
                </a:solidFill>
              </a:rPr>
              <a:t>cosmics</a:t>
            </a:r>
            <a:r>
              <a:rPr lang="en-US" sz="2800" b="1" dirty="0" smtClean="0">
                <a:solidFill>
                  <a:srgbClr val="C00000"/>
                </a:solidFill>
              </a:rPr>
              <a:t>  </a:t>
            </a:r>
            <a:r>
              <a:rPr lang="en-US" sz="2400" b="1" dirty="0" smtClean="0">
                <a:solidFill>
                  <a:srgbClr val="C00000"/>
                </a:solidFill>
              </a:rPr>
              <a:t>(!)</a:t>
            </a:r>
            <a:endParaRPr lang="en-US" sz="2400" b="1" dirty="0">
              <a:solidFill>
                <a:srgbClr val="C00000"/>
              </a:solidFill>
            </a:endParaRPr>
          </a:p>
        </p:txBody>
      </p:sp>
      <p:sp>
        <p:nvSpPr>
          <p:cNvPr id="3" name="Rectangle 2"/>
          <p:cNvSpPr/>
          <p:nvPr/>
        </p:nvSpPr>
        <p:spPr>
          <a:xfrm>
            <a:off x="76200" y="1905000"/>
            <a:ext cx="2057400" cy="1034129"/>
          </a:xfrm>
          <a:prstGeom prst="rect">
            <a:avLst/>
          </a:prstGeom>
        </p:spPr>
        <p:txBody>
          <a:bodyPr wrap="square">
            <a:spAutoFit/>
          </a:bodyPr>
          <a:lstStyle/>
          <a:p>
            <a:pPr>
              <a:lnSpc>
                <a:spcPct val="85000"/>
              </a:lnSpc>
              <a:buClr>
                <a:srgbClr val="FFCC00"/>
              </a:buClr>
              <a:defRPr/>
            </a:pPr>
            <a:r>
              <a:rPr lang="en-US" b="1" dirty="0" err="1" smtClean="0">
                <a:solidFill>
                  <a:schemeClr val="accent4">
                    <a:lumMod val="10000"/>
                  </a:schemeClr>
                </a:solidFill>
              </a:rPr>
              <a:t>Ossy</a:t>
            </a:r>
            <a:r>
              <a:rPr lang="en-US" b="1" dirty="0" smtClean="0">
                <a:solidFill>
                  <a:schemeClr val="accent4">
                    <a:lumMod val="10000"/>
                  </a:schemeClr>
                </a:solidFill>
              </a:rPr>
              <a:t> </a:t>
            </a:r>
            <a:r>
              <a:rPr lang="en-US" b="1" dirty="0" err="1">
                <a:solidFill>
                  <a:schemeClr val="accent4">
                    <a:lumMod val="10000"/>
                  </a:schemeClr>
                </a:solidFill>
              </a:rPr>
              <a:t>Siegmund</a:t>
            </a:r>
            <a:r>
              <a:rPr lang="en-US" b="1" dirty="0">
                <a:solidFill>
                  <a:schemeClr val="accent4">
                    <a:lumMod val="10000"/>
                  </a:schemeClr>
                </a:solidFill>
              </a:rPr>
              <a:t>, Jason </a:t>
            </a:r>
            <a:r>
              <a:rPr lang="en-US" b="1" dirty="0" err="1">
                <a:solidFill>
                  <a:schemeClr val="accent4">
                    <a:lumMod val="10000"/>
                  </a:schemeClr>
                </a:solidFill>
              </a:rPr>
              <a:t>McPhate</a:t>
            </a:r>
            <a:r>
              <a:rPr lang="en-US" b="1" dirty="0">
                <a:solidFill>
                  <a:schemeClr val="accent4">
                    <a:lumMod val="10000"/>
                  </a:schemeClr>
                </a:solidFill>
              </a:rPr>
              <a:t>, Sharon </a:t>
            </a:r>
            <a:r>
              <a:rPr lang="en-US" b="1" dirty="0" err="1">
                <a:solidFill>
                  <a:schemeClr val="accent4">
                    <a:lumMod val="10000"/>
                  </a:schemeClr>
                </a:solidFill>
              </a:rPr>
              <a:t>Jelinsky</a:t>
            </a:r>
            <a:r>
              <a:rPr lang="en-US" b="1" dirty="0">
                <a:solidFill>
                  <a:schemeClr val="accent4">
                    <a:lumMod val="10000"/>
                  </a:schemeClr>
                </a:solidFill>
              </a:rPr>
              <a:t>, </a:t>
            </a:r>
            <a:r>
              <a:rPr lang="en-US" b="1" dirty="0" smtClean="0">
                <a:solidFill>
                  <a:schemeClr val="accent4">
                    <a:lumMod val="10000"/>
                  </a:schemeClr>
                </a:solidFill>
              </a:rPr>
              <a:t>SSL/UCB </a:t>
            </a:r>
            <a:endParaRPr lang="en-US" b="1" dirty="0">
              <a:solidFill>
                <a:schemeClr val="accent4">
                  <a:lumMod val="10000"/>
                </a:scheme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2193" t="23989" r="7053" b="9438"/>
          <a:stretch/>
        </p:blipFill>
        <p:spPr>
          <a:xfrm>
            <a:off x="1752600" y="1295400"/>
            <a:ext cx="4419600" cy="5578775"/>
          </a:xfrm>
          <a:prstGeom prst="rect">
            <a:avLst/>
          </a:prstGeom>
        </p:spPr>
      </p:pic>
      <p:sp>
        <p:nvSpPr>
          <p:cNvPr id="4" name="Rounded Rectangle 3"/>
          <p:cNvSpPr/>
          <p:nvPr/>
        </p:nvSpPr>
        <p:spPr>
          <a:xfrm>
            <a:off x="1905000" y="6400800"/>
            <a:ext cx="3810000" cy="381000"/>
          </a:xfrm>
          <a:prstGeom prst="roundRect">
            <a:avLst/>
          </a:prstGeom>
          <a:ln w="57150">
            <a:solidFill>
              <a:srgbClr val="C00000"/>
            </a:solidFill>
          </a:ln>
        </p:spPr>
        <p:txBody>
          <a:bodyPr wrap="none" rtlCol="0" anchor="ctr">
            <a:spAutoFit/>
          </a:bodyPr>
          <a:lstStyle/>
          <a:p>
            <a:pPr algn="ctr">
              <a:lnSpc>
                <a:spcPct val="85000"/>
              </a:lnSpc>
            </a:pPr>
            <a:endParaRPr lang="en-US" sz="2400" b="1" dirty="0" smtClean="0">
              <a:solidFill>
                <a:srgbClr val="151517"/>
              </a:solidFill>
            </a:endParaRPr>
          </a:p>
        </p:txBody>
      </p:sp>
      <p:cxnSp>
        <p:nvCxnSpPr>
          <p:cNvPr id="11" name="Straight Arrow Connector 10"/>
          <p:cNvCxnSpPr/>
          <p:nvPr/>
        </p:nvCxnSpPr>
        <p:spPr>
          <a:xfrm flipH="1">
            <a:off x="5715000" y="3352800"/>
            <a:ext cx="1219200" cy="30480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444504" y="594906"/>
            <a:ext cx="3062057" cy="707886"/>
          </a:xfrm>
          <a:prstGeom prst="rect">
            <a:avLst/>
          </a:prstGeom>
        </p:spPr>
        <p:txBody>
          <a:bodyPr wrap="none">
            <a:spAutoFit/>
          </a:bodyPr>
          <a:lstStyle/>
          <a:p>
            <a:r>
              <a:rPr lang="en-US" sz="4000" b="1" dirty="0" smtClean="0">
                <a:solidFill>
                  <a:srgbClr val="A886E0">
                    <a:lumMod val="50000"/>
                  </a:srgbClr>
                </a:solidFill>
              </a:rPr>
              <a:t>Performance:</a:t>
            </a:r>
            <a:endParaRPr lang="en-US" dirty="0"/>
          </a:p>
        </p:txBody>
      </p:sp>
    </p:spTree>
    <p:extLst>
      <p:ext uri="{BB962C8B-B14F-4D97-AF65-F5344CB8AC3E}">
        <p14:creationId xmlns:p14="http://schemas.microsoft.com/office/powerpoint/2010/main" val="4026007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Autofit/>
          </a:bodyPr>
          <a:lstStyle/>
          <a:p>
            <a:r>
              <a:rPr lang="en-US" sz="7200" dirty="0" smtClean="0">
                <a:solidFill>
                  <a:srgbClr val="FF0000"/>
                </a:solidFill>
              </a:rPr>
              <a:t>Some Old Slides for fun</a:t>
            </a:r>
            <a:endParaRPr lang="en-US" sz="7200" dirty="0">
              <a:solidFill>
                <a:srgbClr val="FF0000"/>
              </a:solidFill>
            </a:endParaRPr>
          </a:p>
        </p:txBody>
      </p:sp>
      <p:sp>
        <p:nvSpPr>
          <p:cNvPr id="3" name="Date Placeholder 2"/>
          <p:cNvSpPr>
            <a:spLocks noGrp="1"/>
          </p:cNvSpPr>
          <p:nvPr>
            <p:ph type="dt" sz="half" idx="10"/>
          </p:nvPr>
        </p:nvSpPr>
        <p:spPr/>
        <p:txBody>
          <a:bodyPr/>
          <a:lstStyle/>
          <a:p>
            <a:fld id="{D0AC85AF-E41A-42ED-93CB-C4C0B1BC1F94}"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5" name="Slide Number Placeholder 4"/>
          <p:cNvSpPr>
            <a:spLocks noGrp="1"/>
          </p:cNvSpPr>
          <p:nvPr>
            <p:ph type="sldNum" sz="quarter" idx="12"/>
          </p:nvPr>
        </p:nvSpPr>
        <p:spPr/>
        <p:txBody>
          <a:bodyPr/>
          <a:lstStyle/>
          <a:p>
            <a:fld id="{6F3AE956-26F0-4794-8F4C-97BAC66ADD21}" type="slidenum">
              <a:rPr lang="en-US" smtClean="0"/>
              <a:t>4</a:t>
            </a:fld>
            <a:endParaRPr lang="en-US"/>
          </a:p>
        </p:txBody>
      </p:sp>
      <p:sp>
        <p:nvSpPr>
          <p:cNvPr id="6" name="TextBox 5"/>
          <p:cNvSpPr txBox="1"/>
          <p:nvPr/>
        </p:nvSpPr>
        <p:spPr>
          <a:xfrm>
            <a:off x="1371600" y="4191000"/>
            <a:ext cx="4953000" cy="523220"/>
          </a:xfrm>
          <a:prstGeom prst="rect">
            <a:avLst/>
          </a:prstGeom>
          <a:noFill/>
        </p:spPr>
        <p:txBody>
          <a:bodyPr wrap="square" rtlCol="0">
            <a:spAutoFit/>
          </a:bodyPr>
          <a:lstStyle/>
          <a:p>
            <a:r>
              <a:rPr lang="en-US" sz="2800" b="1" dirty="0" smtClean="0">
                <a:solidFill>
                  <a:schemeClr val="accent4">
                    <a:lumMod val="10000"/>
                  </a:schemeClr>
                </a:solidFill>
              </a:rPr>
              <a:t>Feb 08, mostly… </a:t>
            </a:r>
            <a:endParaRPr lang="en-US" sz="2800" b="1" dirty="0" smtClean="0">
              <a:solidFill>
                <a:schemeClr val="accent4">
                  <a:lumMod val="10000"/>
                </a:schemeClr>
              </a:solidFill>
            </a:endParaRPr>
          </a:p>
        </p:txBody>
      </p:sp>
    </p:spTree>
    <p:extLst>
      <p:ext uri="{BB962C8B-B14F-4D97-AF65-F5344CB8AC3E}">
        <p14:creationId xmlns:p14="http://schemas.microsoft.com/office/powerpoint/2010/main" val="614339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B7E1FCFD-3627-4F77-BF7D-8F860CE205EB}"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40</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Plates-4d</a:t>
            </a:r>
          </a:p>
        </p:txBody>
      </p:sp>
      <p:sp>
        <p:nvSpPr>
          <p:cNvPr id="59395" name="Rectangle 3"/>
          <p:cNvSpPr>
            <a:spLocks noGrp="1" noChangeArrowheads="1"/>
          </p:cNvSpPr>
          <p:nvPr>
            <p:ph type="body" idx="1"/>
          </p:nvPr>
        </p:nvSpPr>
        <p:spPr>
          <a:xfrm>
            <a:off x="86286" y="609600"/>
            <a:ext cx="9144000" cy="762000"/>
          </a:xfrm>
          <a:ln>
            <a:solidFill>
              <a:srgbClr val="FF3399"/>
            </a:solidFill>
          </a:ln>
        </p:spPr>
        <p:txBody>
          <a:bodyPr>
            <a:normAutofit/>
          </a:bodyPr>
          <a:lstStyle/>
          <a:p>
            <a:pPr marL="0" lvl="0" indent="0">
              <a:spcBef>
                <a:spcPts val="0"/>
              </a:spcBef>
              <a:buNone/>
            </a:pPr>
            <a:r>
              <a:rPr lang="en-US" sz="4000" b="1" dirty="0" smtClean="0">
                <a:solidFill>
                  <a:schemeClr val="accent2">
                    <a:lumMod val="50000"/>
                  </a:schemeClr>
                </a:solidFill>
              </a:rPr>
              <a:t>Performance: burn-in (aka `scrub’) </a:t>
            </a:r>
            <a:endParaRPr lang="en-US" sz="4000" b="1" dirty="0" smtClean="0">
              <a:solidFill>
                <a:srgbClr val="FF0000"/>
              </a:solidFill>
            </a:endParaRPr>
          </a:p>
        </p:txBody>
      </p:sp>
      <p:sp>
        <p:nvSpPr>
          <p:cNvPr id="3" name="Rectangle 2"/>
          <p:cNvSpPr/>
          <p:nvPr/>
        </p:nvSpPr>
        <p:spPr>
          <a:xfrm>
            <a:off x="0" y="2067231"/>
            <a:ext cx="2507226" cy="1271630"/>
          </a:xfrm>
          <a:prstGeom prst="rect">
            <a:avLst/>
          </a:prstGeom>
        </p:spPr>
        <p:txBody>
          <a:bodyPr wrap="square">
            <a:spAutoFit/>
          </a:bodyPr>
          <a:lstStyle/>
          <a:p>
            <a:pPr>
              <a:lnSpc>
                <a:spcPct val="85000"/>
              </a:lnSpc>
              <a:buClr>
                <a:srgbClr val="FFCC00"/>
              </a:buClr>
              <a:defRPr/>
            </a:pPr>
            <a:r>
              <a:rPr lang="en-US" b="1" dirty="0" smtClean="0">
                <a:solidFill>
                  <a:schemeClr val="accent4">
                    <a:lumMod val="10000"/>
                  </a:schemeClr>
                </a:solidFill>
              </a:rPr>
              <a:t>Measurements by</a:t>
            </a:r>
          </a:p>
          <a:p>
            <a:pPr>
              <a:lnSpc>
                <a:spcPct val="85000"/>
              </a:lnSpc>
              <a:buClr>
                <a:srgbClr val="FFCC00"/>
              </a:buClr>
              <a:defRPr/>
            </a:pPr>
            <a:r>
              <a:rPr lang="en-US" b="1" dirty="0" err="1" smtClean="0">
                <a:solidFill>
                  <a:schemeClr val="accent4">
                    <a:lumMod val="10000"/>
                  </a:schemeClr>
                </a:solidFill>
              </a:rPr>
              <a:t>Ossy</a:t>
            </a:r>
            <a:r>
              <a:rPr lang="en-US" b="1" dirty="0" smtClean="0">
                <a:solidFill>
                  <a:schemeClr val="accent4">
                    <a:lumMod val="10000"/>
                  </a:schemeClr>
                </a:solidFill>
              </a:rPr>
              <a:t> </a:t>
            </a:r>
            <a:r>
              <a:rPr lang="en-US" b="1" dirty="0" err="1">
                <a:solidFill>
                  <a:schemeClr val="accent4">
                    <a:lumMod val="10000"/>
                  </a:schemeClr>
                </a:solidFill>
              </a:rPr>
              <a:t>Siegmund</a:t>
            </a:r>
            <a:r>
              <a:rPr lang="en-US" b="1" dirty="0">
                <a:solidFill>
                  <a:schemeClr val="accent4">
                    <a:lumMod val="10000"/>
                  </a:schemeClr>
                </a:solidFill>
              </a:rPr>
              <a:t>, </a:t>
            </a:r>
            <a:endParaRPr lang="en-US" b="1" dirty="0" smtClean="0">
              <a:solidFill>
                <a:schemeClr val="accent4">
                  <a:lumMod val="10000"/>
                </a:schemeClr>
              </a:solidFill>
            </a:endParaRPr>
          </a:p>
          <a:p>
            <a:pPr>
              <a:lnSpc>
                <a:spcPct val="85000"/>
              </a:lnSpc>
              <a:buClr>
                <a:srgbClr val="FFCC00"/>
              </a:buClr>
              <a:defRPr/>
            </a:pPr>
            <a:r>
              <a:rPr lang="en-US" b="1" dirty="0" smtClean="0">
                <a:solidFill>
                  <a:schemeClr val="accent4">
                    <a:lumMod val="10000"/>
                  </a:schemeClr>
                </a:solidFill>
              </a:rPr>
              <a:t>Jason </a:t>
            </a:r>
            <a:r>
              <a:rPr lang="en-US" b="1" dirty="0" err="1">
                <a:solidFill>
                  <a:schemeClr val="accent4">
                    <a:lumMod val="10000"/>
                  </a:schemeClr>
                </a:solidFill>
              </a:rPr>
              <a:t>McPhate</a:t>
            </a:r>
            <a:r>
              <a:rPr lang="en-US" b="1" dirty="0">
                <a:solidFill>
                  <a:schemeClr val="accent4">
                    <a:lumMod val="10000"/>
                  </a:schemeClr>
                </a:solidFill>
              </a:rPr>
              <a:t>, </a:t>
            </a:r>
            <a:endParaRPr lang="en-US" b="1" dirty="0" smtClean="0">
              <a:solidFill>
                <a:schemeClr val="accent4">
                  <a:lumMod val="10000"/>
                </a:schemeClr>
              </a:solidFill>
            </a:endParaRPr>
          </a:p>
          <a:p>
            <a:pPr>
              <a:lnSpc>
                <a:spcPct val="85000"/>
              </a:lnSpc>
              <a:buClr>
                <a:srgbClr val="FFCC00"/>
              </a:buClr>
              <a:defRPr/>
            </a:pPr>
            <a:r>
              <a:rPr lang="en-US" b="1" dirty="0" smtClean="0">
                <a:solidFill>
                  <a:schemeClr val="accent4">
                    <a:lumMod val="10000"/>
                  </a:schemeClr>
                </a:solidFill>
              </a:rPr>
              <a:t>Sharon </a:t>
            </a:r>
            <a:r>
              <a:rPr lang="en-US" b="1" dirty="0" err="1">
                <a:solidFill>
                  <a:schemeClr val="accent4">
                    <a:lumMod val="10000"/>
                  </a:schemeClr>
                </a:solidFill>
              </a:rPr>
              <a:t>Jelinsky</a:t>
            </a:r>
            <a:r>
              <a:rPr lang="en-US" b="1" dirty="0">
                <a:solidFill>
                  <a:schemeClr val="accent4">
                    <a:lumMod val="10000"/>
                  </a:schemeClr>
                </a:solidFill>
              </a:rPr>
              <a:t>, </a:t>
            </a:r>
            <a:r>
              <a:rPr lang="en-US" b="1" dirty="0" smtClean="0">
                <a:solidFill>
                  <a:schemeClr val="accent4">
                    <a:lumMod val="10000"/>
                  </a:schemeClr>
                </a:solidFill>
              </a:rPr>
              <a:t>SSL/UCB </a:t>
            </a:r>
            <a:endParaRPr lang="en-US" b="1" dirty="0">
              <a:solidFill>
                <a:schemeClr val="accent4">
                  <a:lumMod val="10000"/>
                </a:scheme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98" t="19140" r="47672" b="8888"/>
          <a:stretch/>
        </p:blipFill>
        <p:spPr>
          <a:xfrm>
            <a:off x="2057400" y="1312605"/>
            <a:ext cx="4579374" cy="5473443"/>
          </a:xfrm>
          <a:prstGeom prst="rect">
            <a:avLst/>
          </a:prstGeom>
        </p:spPr>
      </p:pic>
      <p:cxnSp>
        <p:nvCxnSpPr>
          <p:cNvPr id="10" name="Straight Arrow Connector 9"/>
          <p:cNvCxnSpPr/>
          <p:nvPr/>
        </p:nvCxnSpPr>
        <p:spPr>
          <a:xfrm flipH="1" flipV="1">
            <a:off x="6636775" y="4736360"/>
            <a:ext cx="907026" cy="14044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685935" y="4876800"/>
            <a:ext cx="2202426" cy="1557349"/>
          </a:xfrm>
          <a:prstGeom prst="rect">
            <a:avLst/>
          </a:prstGeom>
          <a:noFill/>
        </p:spPr>
        <p:txBody>
          <a:bodyPr wrap="square" rtlCol="0">
            <a:spAutoFit/>
          </a:bodyPr>
          <a:lstStyle/>
          <a:p>
            <a:pPr>
              <a:lnSpc>
                <a:spcPct val="85000"/>
              </a:lnSpc>
            </a:pPr>
            <a:r>
              <a:rPr lang="en-US" sz="2800" b="1" dirty="0" smtClean="0">
                <a:solidFill>
                  <a:srgbClr val="FF3300"/>
                </a:solidFill>
              </a:rPr>
              <a:t>Typical MCP behavior- long scrub-times</a:t>
            </a:r>
            <a:endParaRPr lang="en-US" sz="2800" b="1" dirty="0">
              <a:solidFill>
                <a:srgbClr val="FF3300"/>
              </a:solidFill>
            </a:endParaRPr>
          </a:p>
        </p:txBody>
      </p:sp>
      <p:sp>
        <p:nvSpPr>
          <p:cNvPr id="14" name="TextBox 13"/>
          <p:cNvSpPr txBox="1"/>
          <p:nvPr/>
        </p:nvSpPr>
        <p:spPr>
          <a:xfrm>
            <a:off x="6789174" y="1600200"/>
            <a:ext cx="2431026" cy="1661993"/>
          </a:xfrm>
          <a:prstGeom prst="rect">
            <a:avLst/>
          </a:prstGeom>
          <a:noFill/>
          <a:ln>
            <a:solidFill>
              <a:srgbClr val="FF0066"/>
            </a:solidFill>
          </a:ln>
        </p:spPr>
        <p:txBody>
          <a:bodyPr wrap="square" rtlCol="0">
            <a:spAutoFit/>
          </a:bodyPr>
          <a:lstStyle/>
          <a:p>
            <a:pPr>
              <a:lnSpc>
                <a:spcPct val="85000"/>
              </a:lnSpc>
            </a:pPr>
            <a:r>
              <a:rPr lang="en-US" sz="2800" b="1" dirty="0" smtClean="0">
                <a:solidFill>
                  <a:srgbClr val="FF0066"/>
                </a:solidFill>
              </a:rPr>
              <a:t>Measured ANL ALD-MCP behavior</a:t>
            </a:r>
          </a:p>
          <a:p>
            <a:pPr>
              <a:lnSpc>
                <a:spcPct val="85000"/>
              </a:lnSpc>
            </a:pPr>
            <a:r>
              <a:rPr lang="en-US" b="1" dirty="0" smtClean="0">
                <a:solidFill>
                  <a:schemeClr val="accent4">
                    <a:lumMod val="10000"/>
                  </a:schemeClr>
                </a:solidFill>
              </a:rPr>
              <a:t>(ALD by Anil Mane, Jeff Elam, ANL)</a:t>
            </a:r>
            <a:endParaRPr lang="en-US" b="1" dirty="0">
              <a:solidFill>
                <a:schemeClr val="accent4">
                  <a:lumMod val="10000"/>
                </a:schemeClr>
              </a:solidFill>
            </a:endParaRPr>
          </a:p>
        </p:txBody>
      </p:sp>
      <p:cxnSp>
        <p:nvCxnSpPr>
          <p:cNvPr id="15" name="Straight Arrow Connector 14"/>
          <p:cNvCxnSpPr/>
          <p:nvPr/>
        </p:nvCxnSpPr>
        <p:spPr>
          <a:xfrm flipH="1">
            <a:off x="5334000" y="1988403"/>
            <a:ext cx="1447800" cy="100951"/>
          </a:xfrm>
          <a:prstGeom prst="straightConnector1">
            <a:avLst/>
          </a:prstGeom>
          <a:ln w="57150">
            <a:solidFill>
              <a:srgbClr val="FF0066"/>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5419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51E14C55-56C2-43AF-A4D6-C6E4B897707D}"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41</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76200"/>
            <a:ext cx="8686800" cy="731837"/>
          </a:xfrm>
        </p:spPr>
        <p:txBody>
          <a:bodyPr>
            <a:noAutofit/>
          </a:bodyPr>
          <a:lstStyle/>
          <a:p>
            <a:pPr eaLnBrk="1" hangingPunct="1">
              <a:defRPr/>
            </a:pPr>
            <a:r>
              <a:rPr lang="en-US" sz="5400" b="1" dirty="0" smtClean="0">
                <a:solidFill>
                  <a:srgbClr val="002060"/>
                </a:solidFill>
              </a:rPr>
              <a:t>First Pulses From an 8” MCP</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48" t="25000" r="29721" b="21250"/>
          <a:stretch/>
        </p:blipFill>
        <p:spPr bwMode="auto">
          <a:xfrm>
            <a:off x="1248472" y="868728"/>
            <a:ext cx="6329030" cy="515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228600" y="685800"/>
            <a:ext cx="9144000" cy="7669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5000"/>
              </a:lnSpc>
              <a:buClr>
                <a:srgbClr val="FFCC00"/>
              </a:buClr>
              <a:buFont typeface="Arial" pitchFamily="34" charset="0"/>
              <a:buNone/>
              <a:defRPr/>
            </a:pPr>
            <a:r>
              <a:rPr lang="en-US" sz="2000" b="1" dirty="0" smtClean="0">
                <a:solidFill>
                  <a:schemeClr val="accent4">
                    <a:lumMod val="10000"/>
                  </a:schemeClr>
                </a:solidFill>
              </a:rPr>
              <a:t>Matt </a:t>
            </a:r>
            <a:r>
              <a:rPr lang="en-US" sz="2000" b="1" dirty="0" err="1" smtClean="0">
                <a:solidFill>
                  <a:schemeClr val="accent4">
                    <a:lumMod val="10000"/>
                  </a:schemeClr>
                </a:solidFill>
              </a:rPr>
              <a:t>Wetstein</a:t>
            </a:r>
            <a:r>
              <a:rPr lang="en-US" sz="2000" b="1" dirty="0" smtClean="0">
                <a:solidFill>
                  <a:schemeClr val="accent4">
                    <a:lumMod val="10000"/>
                  </a:schemeClr>
                </a:solidFill>
              </a:rPr>
              <a:t>, Bernhard Adams, </a:t>
            </a:r>
            <a:r>
              <a:rPr lang="en-US" sz="2000" b="1" dirty="0" err="1" smtClean="0">
                <a:solidFill>
                  <a:schemeClr val="accent4">
                    <a:lumMod val="10000"/>
                  </a:schemeClr>
                </a:solidFill>
              </a:rPr>
              <a:t>Razib</a:t>
            </a:r>
            <a:r>
              <a:rPr lang="en-US" sz="2000" b="1" dirty="0" smtClean="0">
                <a:solidFill>
                  <a:schemeClr val="accent4">
                    <a:lumMod val="10000"/>
                  </a:schemeClr>
                </a:solidFill>
              </a:rPr>
              <a:t> </a:t>
            </a:r>
            <a:r>
              <a:rPr lang="en-US" sz="2000" b="1" dirty="0" err="1" smtClean="0">
                <a:solidFill>
                  <a:schemeClr val="accent4">
                    <a:lumMod val="10000"/>
                  </a:schemeClr>
                </a:solidFill>
              </a:rPr>
              <a:t>Obaid</a:t>
            </a:r>
            <a:r>
              <a:rPr lang="en-US" sz="2000" b="1" dirty="0" smtClean="0">
                <a:solidFill>
                  <a:schemeClr val="accent4">
                    <a:lumMod val="10000"/>
                  </a:schemeClr>
                </a:solidFill>
              </a:rPr>
              <a:t>, Sasha </a:t>
            </a:r>
            <a:r>
              <a:rPr lang="en-US" sz="2000" b="1" dirty="0" err="1" smtClean="0">
                <a:solidFill>
                  <a:schemeClr val="accent4">
                    <a:lumMod val="10000"/>
                  </a:schemeClr>
                </a:solidFill>
              </a:rPr>
              <a:t>Vostrikov</a:t>
            </a:r>
            <a:r>
              <a:rPr lang="en-US" sz="2000" b="1" dirty="0" smtClean="0">
                <a:solidFill>
                  <a:schemeClr val="accent4">
                    <a:lumMod val="10000"/>
                  </a:schemeClr>
                </a:solidFill>
              </a:rPr>
              <a:t> (ANL and UC)</a:t>
            </a:r>
            <a:endParaRPr lang="en-US" sz="2000" b="1" dirty="0">
              <a:solidFill>
                <a:schemeClr val="accent4">
                  <a:lumMod val="10000"/>
                </a:schemeClr>
              </a:solidFill>
            </a:endParaRPr>
          </a:p>
        </p:txBody>
      </p:sp>
      <p:sp>
        <p:nvSpPr>
          <p:cNvPr id="3" name="TextBox 2"/>
          <p:cNvSpPr txBox="1"/>
          <p:nvPr/>
        </p:nvSpPr>
        <p:spPr>
          <a:xfrm>
            <a:off x="1850923" y="3976807"/>
            <a:ext cx="5219700" cy="1661993"/>
          </a:xfrm>
          <a:prstGeom prst="rect">
            <a:avLst/>
          </a:prstGeom>
          <a:noFill/>
        </p:spPr>
        <p:txBody>
          <a:bodyPr wrap="square" rtlCol="0">
            <a:spAutoFit/>
          </a:bodyPr>
          <a:lstStyle/>
          <a:p>
            <a:pPr>
              <a:lnSpc>
                <a:spcPct val="85000"/>
              </a:lnSpc>
            </a:pPr>
            <a:r>
              <a:rPr lang="en-US" sz="2000" b="1" dirty="0" smtClean="0">
                <a:solidFill>
                  <a:srgbClr val="FF0000"/>
                </a:solidFill>
              </a:rPr>
              <a:t>From the time difference of the 2 ends of the strip one gets the longitudinal position, from the average of the 2 ends the time (</a:t>
            </a:r>
            <a:r>
              <a:rPr lang="en-US" sz="2000" b="1" dirty="0" smtClean="0">
                <a:solidFill>
                  <a:schemeClr val="tx1">
                    <a:lumMod val="50000"/>
                  </a:schemeClr>
                </a:solidFill>
              </a:rPr>
              <a:t>and of course from which strip(s) one gets the transverse position) =&gt; so have 2D at wall plus Time-of-Arrival</a:t>
            </a:r>
            <a:endParaRPr lang="en-US" sz="2000" b="1" dirty="0">
              <a:solidFill>
                <a:schemeClr val="tx1">
                  <a:lumMod val="50000"/>
                </a:schemeClr>
              </a:solidFill>
            </a:endParaRPr>
          </a:p>
        </p:txBody>
      </p:sp>
      <p:sp>
        <p:nvSpPr>
          <p:cNvPr id="4" name="Rectangle 3"/>
          <p:cNvSpPr/>
          <p:nvPr/>
        </p:nvSpPr>
        <p:spPr>
          <a:xfrm rot="16200000">
            <a:off x="411532" y="2712669"/>
            <a:ext cx="1619802" cy="461665"/>
          </a:xfrm>
          <a:prstGeom prst="rect">
            <a:avLst/>
          </a:prstGeom>
        </p:spPr>
        <p:txBody>
          <a:bodyPr wrap="none">
            <a:spAutoFit/>
          </a:bodyPr>
          <a:lstStyle/>
          <a:p>
            <a:r>
              <a:rPr lang="en-US" sz="2400" b="1" dirty="0" smtClean="0">
                <a:solidFill>
                  <a:schemeClr val="accent4">
                    <a:lumMod val="10000"/>
                  </a:schemeClr>
                </a:solidFill>
              </a:rPr>
              <a:t>TOA (psec) </a:t>
            </a:r>
            <a:endParaRPr lang="en-US" sz="2400" dirty="0">
              <a:solidFill>
                <a:schemeClr val="accent4">
                  <a:lumMod val="10000"/>
                </a:schemeClr>
              </a:solidFill>
            </a:endParaRPr>
          </a:p>
        </p:txBody>
      </p:sp>
      <p:sp>
        <p:nvSpPr>
          <p:cNvPr id="12" name="Rectangle 11"/>
          <p:cNvSpPr/>
          <p:nvPr/>
        </p:nvSpPr>
        <p:spPr>
          <a:xfrm>
            <a:off x="2926131" y="5862935"/>
            <a:ext cx="3066737" cy="461665"/>
          </a:xfrm>
          <a:prstGeom prst="rect">
            <a:avLst/>
          </a:prstGeom>
        </p:spPr>
        <p:txBody>
          <a:bodyPr wrap="none">
            <a:spAutoFit/>
          </a:bodyPr>
          <a:lstStyle/>
          <a:p>
            <a:r>
              <a:rPr lang="en-US" sz="2400" b="1" dirty="0" smtClean="0">
                <a:solidFill>
                  <a:schemeClr val="accent4">
                    <a:lumMod val="10000"/>
                  </a:schemeClr>
                </a:solidFill>
              </a:rPr>
              <a:t>Position of laser (mm) </a:t>
            </a:r>
            <a:endParaRPr lang="en-US" sz="2400" dirty="0">
              <a:solidFill>
                <a:schemeClr val="accent4">
                  <a:lumMod val="10000"/>
                </a:schemeClr>
              </a:solidFill>
            </a:endParaRPr>
          </a:p>
        </p:txBody>
      </p:sp>
      <p:cxnSp>
        <p:nvCxnSpPr>
          <p:cNvPr id="13" name="Straight Arrow Connector 12"/>
          <p:cNvCxnSpPr/>
          <p:nvPr/>
        </p:nvCxnSpPr>
        <p:spPr>
          <a:xfrm flipH="1" flipV="1">
            <a:off x="6477000" y="2819400"/>
            <a:ext cx="593623" cy="27990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7070624" y="2821318"/>
            <a:ext cx="2073376" cy="2185214"/>
          </a:xfrm>
          <a:prstGeom prst="rect">
            <a:avLst/>
          </a:prstGeom>
        </p:spPr>
        <p:txBody>
          <a:bodyPr wrap="square">
            <a:spAutoFit/>
          </a:bodyPr>
          <a:lstStyle/>
          <a:p>
            <a:pPr>
              <a:lnSpc>
                <a:spcPct val="85000"/>
              </a:lnSpc>
            </a:pPr>
            <a:r>
              <a:rPr lang="en-US" sz="2000" dirty="0" err="1" smtClean="0">
                <a:solidFill>
                  <a:schemeClr val="accent4">
                    <a:lumMod val="10000"/>
                  </a:schemeClr>
                </a:solidFill>
              </a:rPr>
              <a:t>TrueError</a:t>
            </a:r>
            <a:r>
              <a:rPr lang="en-US" sz="2000" dirty="0" smtClean="0">
                <a:solidFill>
                  <a:schemeClr val="accent4">
                    <a:lumMod val="10000"/>
                  </a:schemeClr>
                </a:solidFill>
              </a:rPr>
              <a:t> bar prob.</a:t>
            </a:r>
          </a:p>
          <a:p>
            <a:pPr>
              <a:lnSpc>
                <a:spcPct val="85000"/>
              </a:lnSpc>
            </a:pPr>
            <a:r>
              <a:rPr lang="en-US" sz="2000" dirty="0">
                <a:solidFill>
                  <a:schemeClr val="accent4">
                    <a:lumMod val="10000"/>
                  </a:schemeClr>
                </a:solidFill>
              </a:rPr>
              <a:t>l</a:t>
            </a:r>
            <a:r>
              <a:rPr lang="en-US" sz="2000" dirty="0" smtClean="0">
                <a:solidFill>
                  <a:schemeClr val="accent4">
                    <a:lumMod val="10000"/>
                  </a:schemeClr>
                </a:solidFill>
              </a:rPr>
              <a:t>ike this </a:t>
            </a:r>
          </a:p>
          <a:p>
            <a:pPr>
              <a:lnSpc>
                <a:spcPct val="85000"/>
              </a:lnSpc>
            </a:pPr>
            <a:r>
              <a:rPr lang="en-US" sz="2000" dirty="0" smtClean="0">
                <a:solidFill>
                  <a:schemeClr val="accent4">
                    <a:lumMod val="10000"/>
                  </a:schemeClr>
                </a:solidFill>
              </a:rPr>
              <a:t>(ask Matt)</a:t>
            </a:r>
          </a:p>
          <a:p>
            <a:pPr>
              <a:lnSpc>
                <a:spcPct val="85000"/>
              </a:lnSpc>
            </a:pPr>
            <a:endParaRPr lang="en-US" sz="2000" dirty="0">
              <a:solidFill>
                <a:schemeClr val="accent4">
                  <a:lumMod val="10000"/>
                </a:schemeClr>
              </a:solidFill>
            </a:endParaRPr>
          </a:p>
          <a:p>
            <a:pPr>
              <a:lnSpc>
                <a:spcPct val="85000"/>
              </a:lnSpc>
            </a:pPr>
            <a:r>
              <a:rPr lang="en-US" sz="2000" dirty="0" smtClean="0">
                <a:solidFill>
                  <a:schemeClr val="accent4">
                    <a:lumMod val="10000"/>
                  </a:schemeClr>
                </a:solidFill>
              </a:rPr>
              <a:t>Note </a:t>
            </a:r>
          </a:p>
          <a:p>
            <a:pPr>
              <a:lnSpc>
                <a:spcPct val="85000"/>
              </a:lnSpc>
            </a:pPr>
            <a:r>
              <a:rPr lang="en-US" sz="2000" dirty="0" smtClean="0">
                <a:solidFill>
                  <a:schemeClr val="accent4">
                    <a:lumMod val="10000"/>
                  </a:schemeClr>
                </a:solidFill>
              </a:rPr>
              <a:t>c= 0.3mm/</a:t>
            </a:r>
            <a:r>
              <a:rPr lang="en-US" sz="2000" dirty="0" err="1" smtClean="0">
                <a:solidFill>
                  <a:schemeClr val="accent4">
                    <a:lumMod val="10000"/>
                  </a:schemeClr>
                </a:solidFill>
              </a:rPr>
              <a:t>ps</a:t>
            </a:r>
            <a:endParaRPr lang="en-US" sz="2000" dirty="0" smtClean="0">
              <a:solidFill>
                <a:schemeClr val="accent4">
                  <a:lumMod val="10000"/>
                </a:schemeClr>
              </a:solidFill>
            </a:endParaRPr>
          </a:p>
          <a:p>
            <a:pPr>
              <a:lnSpc>
                <a:spcPct val="85000"/>
              </a:lnSpc>
            </a:pPr>
            <a:r>
              <a:rPr lang="en-US" sz="2000" dirty="0" smtClean="0">
                <a:solidFill>
                  <a:schemeClr val="accent4">
                    <a:lumMod val="10000"/>
                  </a:schemeClr>
                </a:solidFill>
              </a:rPr>
              <a:t>1/c=3.3 psec/mm</a:t>
            </a:r>
            <a:endParaRPr lang="en-US" sz="2000" dirty="0">
              <a:solidFill>
                <a:schemeClr val="accent4">
                  <a:lumMod val="10000"/>
                </a:schemeClr>
              </a:solidFill>
            </a:endParaRPr>
          </a:p>
        </p:txBody>
      </p:sp>
    </p:spTree>
    <p:extLst>
      <p:ext uri="{BB962C8B-B14F-4D97-AF65-F5344CB8AC3E}">
        <p14:creationId xmlns:p14="http://schemas.microsoft.com/office/powerpoint/2010/main" val="2376791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76200"/>
            <a:ext cx="8229600" cy="1325562"/>
          </a:xfrm>
        </p:spPr>
        <p:txBody>
          <a:bodyPr>
            <a:noAutofit/>
          </a:bodyPr>
          <a:lstStyle/>
          <a:p>
            <a:pPr eaLnBrk="1" hangingPunct="1">
              <a:lnSpc>
                <a:spcPct val="85000"/>
              </a:lnSpc>
              <a:defRPr/>
            </a:pPr>
            <a:r>
              <a:rPr lang="en-US" sz="5400" b="1" dirty="0" smtClean="0">
                <a:solidFill>
                  <a:srgbClr val="002060"/>
                </a:solidFill>
              </a:rPr>
              <a:t>Photocathodes</a:t>
            </a:r>
            <a:br>
              <a:rPr lang="en-US" sz="5400" b="1" dirty="0" smtClean="0">
                <a:solidFill>
                  <a:srgbClr val="002060"/>
                </a:solidFill>
              </a:rPr>
            </a:br>
            <a:r>
              <a:rPr lang="en-US" sz="2400" b="1" dirty="0" smtClean="0">
                <a:solidFill>
                  <a:srgbClr val="FF0000"/>
                </a:solidFill>
              </a:rPr>
              <a:t>Subject of next talk by Klaus- touch on here only briefly</a:t>
            </a:r>
            <a:endParaRPr lang="en-US" sz="5400" b="1" dirty="0" smtClean="0">
              <a:solidFill>
                <a:srgbClr val="FF0000"/>
              </a:solidFill>
            </a:endParaRPr>
          </a:p>
        </p:txBody>
      </p:sp>
      <p:sp>
        <p:nvSpPr>
          <p:cNvPr id="59395" name="Rectangle 3"/>
          <p:cNvSpPr>
            <a:spLocks noGrp="1" noChangeArrowheads="1"/>
          </p:cNvSpPr>
          <p:nvPr>
            <p:ph idx="1"/>
          </p:nvPr>
        </p:nvSpPr>
        <p:spPr>
          <a:xfrm>
            <a:off x="457200" y="1189041"/>
            <a:ext cx="6099895" cy="639759"/>
          </a:xfrm>
        </p:spPr>
        <p:txBody>
          <a:bodyPr>
            <a:normAutofit/>
          </a:bodyPr>
          <a:lstStyle/>
          <a:p>
            <a:pPr marL="0" indent="0">
              <a:lnSpc>
                <a:spcPct val="85000"/>
              </a:lnSpc>
              <a:buSzPct val="125000"/>
              <a:buNone/>
              <a:defRPr/>
            </a:pPr>
            <a:r>
              <a:rPr lang="en-US" b="1" dirty="0" smtClean="0">
                <a:solidFill>
                  <a:srgbClr val="151517"/>
                </a:solidFill>
              </a:rPr>
              <a:t>LAPPD goal- 20-25% QE, 8”-square </a:t>
            </a:r>
            <a:endParaRPr lang="en-US" b="1" dirty="0">
              <a:solidFill>
                <a:srgbClr val="151517"/>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9FDFF50E-BB1D-40C8-AEFD-274744AB898A}"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42</a:t>
            </a:fld>
            <a:endParaRPr lang="en-US" sz="1200" b="0" smtClean="0">
              <a:latin typeface="Arial"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93" t="31364" r="24452" b="15210"/>
          <a:stretch/>
        </p:blipFill>
        <p:spPr bwMode="auto">
          <a:xfrm>
            <a:off x="3594699" y="2126347"/>
            <a:ext cx="5478433" cy="358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76" y="2057400"/>
            <a:ext cx="3222523" cy="4293482"/>
          </a:xfrm>
          <a:prstGeom prst="rect">
            <a:avLst/>
          </a:prstGeom>
        </p:spPr>
      </p:pic>
      <p:sp>
        <p:nvSpPr>
          <p:cNvPr id="5" name="Rectangle 4"/>
          <p:cNvSpPr/>
          <p:nvPr/>
        </p:nvSpPr>
        <p:spPr>
          <a:xfrm>
            <a:off x="0" y="1615438"/>
            <a:ext cx="9601200" cy="510909"/>
          </a:xfrm>
          <a:prstGeom prst="rect">
            <a:avLst/>
          </a:prstGeom>
        </p:spPr>
        <p:txBody>
          <a:bodyPr wrap="square">
            <a:spAutoFit/>
          </a:bodyPr>
          <a:lstStyle/>
          <a:p>
            <a:pPr lvl="0">
              <a:lnSpc>
                <a:spcPct val="85000"/>
              </a:lnSpc>
              <a:spcBef>
                <a:spcPct val="20000"/>
              </a:spcBef>
              <a:buSzPct val="125000"/>
              <a:defRPr/>
            </a:pPr>
            <a:r>
              <a:rPr lang="en-US" sz="3200" b="1" dirty="0" smtClean="0">
                <a:solidFill>
                  <a:srgbClr val="151517"/>
                </a:solidFill>
              </a:rPr>
              <a:t>2 parallel efforts: SSL (knows how), and ANL (learning) </a:t>
            </a:r>
            <a:endParaRPr lang="en-US" sz="3200" b="1" dirty="0">
              <a:solidFill>
                <a:srgbClr val="151517"/>
              </a:solidFill>
            </a:endParaRPr>
          </a:p>
        </p:txBody>
      </p:sp>
      <p:sp>
        <p:nvSpPr>
          <p:cNvPr id="8" name="Rectangle 7"/>
          <p:cNvSpPr/>
          <p:nvPr/>
        </p:nvSpPr>
        <p:spPr>
          <a:xfrm>
            <a:off x="2525604" y="2057400"/>
            <a:ext cx="2427396" cy="880241"/>
          </a:xfrm>
          <a:prstGeom prst="rect">
            <a:avLst/>
          </a:prstGeom>
        </p:spPr>
        <p:txBody>
          <a:bodyPr wrap="none">
            <a:spAutoFit/>
          </a:bodyPr>
          <a:lstStyle/>
          <a:p>
            <a:pPr>
              <a:lnSpc>
                <a:spcPct val="80000"/>
              </a:lnSpc>
            </a:pPr>
            <a:r>
              <a:rPr lang="en-US" sz="3200" b="1" dirty="0" smtClean="0">
                <a:solidFill>
                  <a:srgbClr val="151517"/>
                </a:solidFill>
              </a:rPr>
              <a:t>ANL</a:t>
            </a:r>
          </a:p>
          <a:p>
            <a:pPr>
              <a:lnSpc>
                <a:spcPct val="80000"/>
              </a:lnSpc>
            </a:pPr>
            <a:r>
              <a:rPr lang="en-US" sz="3200" b="1" dirty="0" smtClean="0">
                <a:solidFill>
                  <a:srgbClr val="151517"/>
                </a:solidFill>
              </a:rPr>
              <a:t>Optical stand</a:t>
            </a:r>
            <a:endParaRPr lang="en-US" dirty="0"/>
          </a:p>
        </p:txBody>
      </p:sp>
      <p:sp>
        <p:nvSpPr>
          <p:cNvPr id="10" name="Rectangle 9"/>
          <p:cNvSpPr/>
          <p:nvPr/>
        </p:nvSpPr>
        <p:spPr>
          <a:xfrm>
            <a:off x="4041058" y="5719920"/>
            <a:ext cx="4824975" cy="584775"/>
          </a:xfrm>
          <a:prstGeom prst="rect">
            <a:avLst/>
          </a:prstGeom>
        </p:spPr>
        <p:txBody>
          <a:bodyPr wrap="none">
            <a:spAutoFit/>
          </a:bodyPr>
          <a:lstStyle/>
          <a:p>
            <a:r>
              <a:rPr lang="en-US" sz="3200" b="1" dirty="0" smtClean="0">
                <a:solidFill>
                  <a:srgbClr val="151517"/>
                </a:solidFill>
              </a:rPr>
              <a:t>First cathodes made at ANL</a:t>
            </a:r>
            <a:endParaRPr lang="en-US" dirty="0"/>
          </a:p>
        </p:txBody>
      </p:sp>
      <p:cxnSp>
        <p:nvCxnSpPr>
          <p:cNvPr id="16" name="Straight Arrow Connector 15"/>
          <p:cNvCxnSpPr/>
          <p:nvPr/>
        </p:nvCxnSpPr>
        <p:spPr>
          <a:xfrm flipH="1" flipV="1">
            <a:off x="838200" y="3657600"/>
            <a:ext cx="228600" cy="2062321"/>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149561" y="5766107"/>
            <a:ext cx="3254609" cy="1077218"/>
          </a:xfrm>
          <a:prstGeom prst="rect">
            <a:avLst/>
          </a:prstGeom>
        </p:spPr>
        <p:txBody>
          <a:bodyPr wrap="none">
            <a:spAutoFit/>
          </a:bodyPr>
          <a:lstStyle/>
          <a:p>
            <a:r>
              <a:rPr lang="en-US" sz="3200" b="1" dirty="0" err="1" smtClean="0">
                <a:solidFill>
                  <a:srgbClr val="C00000"/>
                </a:solidFill>
              </a:rPr>
              <a:t>Burle</a:t>
            </a:r>
            <a:r>
              <a:rPr lang="en-US" sz="3200" b="1" dirty="0" smtClean="0">
                <a:solidFill>
                  <a:srgbClr val="C00000"/>
                </a:solidFill>
              </a:rPr>
              <a:t> commercial </a:t>
            </a:r>
          </a:p>
          <a:p>
            <a:r>
              <a:rPr lang="en-US" sz="3200" b="1" dirty="0" smtClean="0">
                <a:solidFill>
                  <a:srgbClr val="C00000"/>
                </a:solidFill>
              </a:rPr>
              <a:t>equipment</a:t>
            </a:r>
            <a:endParaRPr lang="en-US" dirty="0">
              <a:solidFill>
                <a:srgbClr val="C00000"/>
              </a:solidFill>
            </a:endParaRPr>
          </a:p>
        </p:txBody>
      </p:sp>
      <p:cxnSp>
        <p:nvCxnSpPr>
          <p:cNvPr id="20" name="Straight Arrow Connector 19"/>
          <p:cNvCxnSpPr/>
          <p:nvPr/>
        </p:nvCxnSpPr>
        <p:spPr>
          <a:xfrm flipV="1">
            <a:off x="1066800" y="3795076"/>
            <a:ext cx="1610033" cy="1924844"/>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a:off x="2286001" y="2819400"/>
            <a:ext cx="390832" cy="1128076"/>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772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100601"/>
            <a:ext cx="8229600" cy="1091201"/>
          </a:xfrm>
        </p:spPr>
        <p:txBody>
          <a:bodyPr>
            <a:noAutofit/>
          </a:bodyPr>
          <a:lstStyle/>
          <a:p>
            <a:pPr eaLnBrk="1" hangingPunct="1">
              <a:lnSpc>
                <a:spcPct val="85000"/>
              </a:lnSpc>
              <a:defRPr/>
            </a:pPr>
            <a:r>
              <a:rPr lang="en-US" sz="5400" b="1" dirty="0" smtClean="0">
                <a:solidFill>
                  <a:srgbClr val="002060"/>
                </a:solidFill>
              </a:rPr>
              <a:t>Photocathodes- 2</a:t>
            </a:r>
            <a:br>
              <a:rPr lang="en-US" sz="5400" b="1" dirty="0" smtClean="0">
                <a:solidFill>
                  <a:srgbClr val="002060"/>
                </a:solidFill>
              </a:rPr>
            </a:br>
            <a:r>
              <a:rPr lang="en-US" sz="2400" b="1" dirty="0" smtClean="0">
                <a:solidFill>
                  <a:srgbClr val="FF0000"/>
                </a:solidFill>
              </a:rPr>
              <a:t>Subject of next talk by Klaus</a:t>
            </a:r>
            <a:endParaRPr lang="en-US" sz="5400" b="1" dirty="0" smtClean="0">
              <a:solidFill>
                <a:srgbClr val="FF0000"/>
              </a:solidFill>
            </a:endParaRPr>
          </a:p>
        </p:txBody>
      </p:sp>
      <p:sp>
        <p:nvSpPr>
          <p:cNvPr id="59395" name="Rectangle 3"/>
          <p:cNvSpPr>
            <a:spLocks noGrp="1" noChangeArrowheads="1"/>
          </p:cNvSpPr>
          <p:nvPr>
            <p:ph idx="1"/>
          </p:nvPr>
        </p:nvSpPr>
        <p:spPr>
          <a:xfrm>
            <a:off x="76200" y="1053844"/>
            <a:ext cx="9144000" cy="794442"/>
          </a:xfrm>
        </p:spPr>
        <p:txBody>
          <a:bodyPr>
            <a:normAutofit fontScale="77500" lnSpcReduction="20000"/>
          </a:bodyPr>
          <a:lstStyle/>
          <a:p>
            <a:pPr marL="0" indent="0">
              <a:lnSpc>
                <a:spcPct val="85000"/>
              </a:lnSpc>
              <a:buSzPct val="125000"/>
              <a:buNone/>
              <a:defRPr/>
            </a:pPr>
            <a:r>
              <a:rPr lang="en-US" sz="2800" b="1" dirty="0">
                <a:solidFill>
                  <a:srgbClr val="151517"/>
                </a:solidFill>
              </a:rPr>
              <a:t>SSL has years of experience making </a:t>
            </a:r>
            <a:r>
              <a:rPr lang="en-US" sz="2800" b="1" dirty="0" err="1">
                <a:solidFill>
                  <a:srgbClr val="151517"/>
                </a:solidFill>
              </a:rPr>
              <a:t>bialkali</a:t>
            </a:r>
            <a:r>
              <a:rPr lang="en-US" sz="2800" b="1" dirty="0">
                <a:solidFill>
                  <a:srgbClr val="151517"/>
                </a:solidFill>
              </a:rPr>
              <a:t> photocathodes-</a:t>
            </a:r>
          </a:p>
          <a:p>
            <a:pPr marL="0" indent="0">
              <a:lnSpc>
                <a:spcPct val="85000"/>
              </a:lnSpc>
              <a:buSzPct val="125000"/>
              <a:buNone/>
              <a:defRPr/>
            </a:pPr>
            <a:r>
              <a:rPr lang="en-US" sz="2800" b="1" dirty="0">
                <a:solidFill>
                  <a:srgbClr val="151517"/>
                </a:solidFill>
              </a:rPr>
              <a:t>They are our treasury </a:t>
            </a:r>
            <a:r>
              <a:rPr lang="en-US" sz="2800" b="1" dirty="0" smtClean="0">
                <a:solidFill>
                  <a:srgbClr val="151517"/>
                </a:solidFill>
              </a:rPr>
              <a:t>bonds (Swiss francs?)  </a:t>
            </a:r>
            <a:r>
              <a:rPr lang="en-US" sz="2800" b="1" dirty="0">
                <a:solidFill>
                  <a:srgbClr val="151517"/>
                </a:solidFill>
              </a:rPr>
              <a:t>in </a:t>
            </a:r>
            <a:r>
              <a:rPr lang="en-US" sz="2800" b="1" dirty="0" smtClean="0">
                <a:solidFill>
                  <a:srgbClr val="151517"/>
                </a:solidFill>
              </a:rPr>
              <a:t>the LAPPD </a:t>
            </a:r>
            <a:r>
              <a:rPr lang="en-US" sz="2800" b="1" dirty="0">
                <a:solidFill>
                  <a:srgbClr val="151517"/>
                </a:solidFill>
              </a:rPr>
              <a:t>`portfolio of risk’</a:t>
            </a:r>
          </a:p>
          <a:p>
            <a:pPr marL="0" indent="0">
              <a:lnSpc>
                <a:spcPct val="85000"/>
              </a:lnSpc>
              <a:buSzPct val="125000"/>
              <a:buNone/>
              <a:defRPr/>
            </a:pPr>
            <a:endParaRPr lang="en-US" sz="2800" b="1" dirty="0">
              <a:solidFill>
                <a:srgbClr val="151517"/>
              </a:solidFill>
            </a:endParaRPr>
          </a:p>
          <a:p>
            <a:pPr marL="0" indent="0">
              <a:lnSpc>
                <a:spcPct val="85000"/>
              </a:lnSpc>
              <a:buSzPct val="125000"/>
              <a:buNone/>
              <a:defRPr/>
            </a:pPr>
            <a:endParaRPr lang="en-US" sz="2800" b="1" dirty="0">
              <a:solidFill>
                <a:srgbClr val="151517"/>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A5F98FF8-5E44-4529-A647-D5E6FF465261}"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43</a:t>
            </a:fld>
            <a:endParaRPr lang="en-US" sz="1200" b="0" smtClean="0">
              <a:latin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37" t="9144" r="3454" b="74832"/>
          <a:stretch/>
        </p:blipFill>
        <p:spPr>
          <a:xfrm>
            <a:off x="1295400" y="5847735"/>
            <a:ext cx="6858000" cy="93406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9263" t="26348" r="9319" b="24063"/>
          <a:stretch/>
        </p:blipFill>
        <p:spPr>
          <a:xfrm>
            <a:off x="1875503" y="1848285"/>
            <a:ext cx="5392994" cy="4019115"/>
          </a:xfrm>
          <a:prstGeom prst="rect">
            <a:avLst/>
          </a:prstGeom>
        </p:spPr>
      </p:pic>
      <p:sp>
        <p:nvSpPr>
          <p:cNvPr id="9" name="Rectangle 3"/>
          <p:cNvSpPr txBox="1">
            <a:spLocks noChangeArrowheads="1"/>
          </p:cNvSpPr>
          <p:nvPr/>
        </p:nvSpPr>
        <p:spPr>
          <a:xfrm>
            <a:off x="0" y="9906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SzPct val="125000"/>
              <a:buFont typeface="Arial" pitchFamily="34" charset="0"/>
              <a:buNone/>
              <a:defRPr/>
            </a:pPr>
            <a:endParaRPr lang="en-US" b="1" dirty="0">
              <a:solidFill>
                <a:srgbClr val="151517"/>
              </a:solidFill>
            </a:endParaRPr>
          </a:p>
        </p:txBody>
      </p:sp>
    </p:spTree>
    <p:extLst>
      <p:ext uri="{BB962C8B-B14F-4D97-AF65-F5344CB8AC3E}">
        <p14:creationId xmlns:p14="http://schemas.microsoft.com/office/powerpoint/2010/main" val="1463310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05C009-EDE6-4E57-860A-FCE803CB3BB5}" type="datetime1">
              <a:rPr lang="en-US"/>
              <a:pPr/>
              <a:t>12/8/2011</a:t>
            </a:fld>
            <a:endParaRPr lang="en-US"/>
          </a:p>
        </p:txBody>
      </p:sp>
      <p:sp>
        <p:nvSpPr>
          <p:cNvPr id="5" name="Slide Number Placeholder 4"/>
          <p:cNvSpPr>
            <a:spLocks noGrp="1"/>
          </p:cNvSpPr>
          <p:nvPr>
            <p:ph type="sldNum" sz="quarter" idx="11"/>
          </p:nvPr>
        </p:nvSpPr>
        <p:spPr/>
        <p:txBody>
          <a:bodyPr/>
          <a:lstStyle/>
          <a:p>
            <a:fld id="{624C9B07-0214-4A2F-BC37-8D3C9350E1D6}" type="slidenum">
              <a:rPr lang="en-US"/>
              <a:pPr/>
              <a:t>44</a:t>
            </a:fld>
            <a:endParaRPr lang="en-US"/>
          </a:p>
        </p:txBody>
      </p:sp>
      <p:sp>
        <p:nvSpPr>
          <p:cNvPr id="6" name="Footer Placeholder 5"/>
          <p:cNvSpPr>
            <a:spLocks noGrp="1"/>
          </p:cNvSpPr>
          <p:nvPr>
            <p:ph type="ftr" sz="quarter" idx="12"/>
          </p:nvPr>
        </p:nvSpPr>
        <p:spPr/>
        <p:txBody>
          <a:bodyPr/>
          <a:lstStyle/>
          <a:p>
            <a:r>
              <a:rPr lang="en-US"/>
              <a:t>Goals of the Workshop; Argonne</a:t>
            </a:r>
          </a:p>
        </p:txBody>
      </p:sp>
      <p:sp>
        <p:nvSpPr>
          <p:cNvPr id="964610" name="Rectangle 2"/>
          <p:cNvSpPr>
            <a:spLocks noGrp="1" noRot="1" noChangeArrowheads="1"/>
          </p:cNvSpPr>
          <p:nvPr>
            <p:ph type="title"/>
          </p:nvPr>
        </p:nvSpPr>
        <p:spPr>
          <a:xfrm>
            <a:off x="457200" y="76200"/>
            <a:ext cx="8229600" cy="762000"/>
          </a:xfrm>
        </p:spPr>
        <p:txBody>
          <a:bodyPr/>
          <a:lstStyle/>
          <a:p>
            <a:r>
              <a:rPr lang="en-US" sz="4000"/>
              <a:t>`Photo-multiplier in a Pore’</a:t>
            </a:r>
          </a:p>
        </p:txBody>
      </p:sp>
      <p:sp>
        <p:nvSpPr>
          <p:cNvPr id="964611" name="Rectangle 3"/>
          <p:cNvSpPr>
            <a:spLocks noGrp="1" noChangeArrowheads="1"/>
          </p:cNvSpPr>
          <p:nvPr>
            <p:ph type="body" idx="1"/>
          </p:nvPr>
        </p:nvSpPr>
        <p:spPr>
          <a:xfrm>
            <a:off x="457200" y="960438"/>
            <a:ext cx="8229600" cy="4525962"/>
          </a:xfrm>
        </p:spPr>
        <p:txBody>
          <a:bodyPr>
            <a:normAutofit lnSpcReduction="10000"/>
          </a:bodyPr>
          <a:lstStyle/>
          <a:p>
            <a:r>
              <a:rPr lang="en-US" sz="2800"/>
              <a:t>Idea is to build a PMT structure inside each pore- have a defined dynode chain of rings of material with high secondary emissivity so that the start of the shower has a controlled geometry (and hence small TTS)</a:t>
            </a:r>
          </a:p>
          <a:p>
            <a:r>
              <a:rPr lang="en-US" sz="2800"/>
              <a:t>One problem is readout- how do you cover a large area and preserve the good timing?</a:t>
            </a:r>
          </a:p>
          <a:p>
            <a:r>
              <a:rPr lang="en-US" sz="2800"/>
              <a:t>Proposed solution- build anode into pores, capacitively couple into transmission lines to preserve pulse shape. </a:t>
            </a:r>
          </a:p>
        </p:txBody>
      </p:sp>
    </p:spTree>
    <p:extLst>
      <p:ext uri="{BB962C8B-B14F-4D97-AF65-F5344CB8AC3E}">
        <p14:creationId xmlns:p14="http://schemas.microsoft.com/office/powerpoint/2010/main" val="1131276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dirty="0" smtClean="0"/>
              <a:t>The PSEC4 Waveform Sampling ASIC</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688" y="1223666"/>
            <a:ext cx="7281112" cy="5417796"/>
          </a:xfrm>
        </p:spPr>
      </p:pic>
      <p:sp>
        <p:nvSpPr>
          <p:cNvPr id="4" name="Date Placeholder 3"/>
          <p:cNvSpPr>
            <a:spLocks noGrp="1"/>
          </p:cNvSpPr>
          <p:nvPr>
            <p:ph type="dt" sz="half" idx="10"/>
          </p:nvPr>
        </p:nvSpPr>
        <p:spPr/>
        <p:txBody>
          <a:bodyPr/>
          <a:lstStyle/>
          <a:p>
            <a:fld id="{334F1214-9CD5-4615-9CC9-024D11F8B934}"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45</a:t>
            </a:fld>
            <a:endParaRPr lang="en-US" dirty="0"/>
          </a:p>
        </p:txBody>
      </p:sp>
      <p:sp>
        <p:nvSpPr>
          <p:cNvPr id="9" name="Rectangle 8"/>
          <p:cNvSpPr/>
          <p:nvPr/>
        </p:nvSpPr>
        <p:spPr>
          <a:xfrm>
            <a:off x="1143000" y="762000"/>
            <a:ext cx="7620000" cy="461665"/>
          </a:xfrm>
          <a:prstGeom prst="rect">
            <a:avLst/>
          </a:prstGeom>
        </p:spPr>
        <p:txBody>
          <a:bodyPr wrap="square">
            <a:spAutoFit/>
          </a:bodyPr>
          <a:lstStyle/>
          <a:p>
            <a:pPr lvl="0"/>
            <a:r>
              <a:rPr lang="en-US" sz="2400" b="1" dirty="0">
                <a:solidFill>
                  <a:srgbClr val="DADADA">
                    <a:lumMod val="10000"/>
                  </a:srgbClr>
                </a:solidFill>
              </a:rPr>
              <a:t>PSEC4: Eric </a:t>
            </a:r>
            <a:r>
              <a:rPr lang="en-US" sz="2400" b="1" dirty="0" err="1">
                <a:solidFill>
                  <a:srgbClr val="DADADA">
                    <a:lumMod val="10000"/>
                  </a:srgbClr>
                </a:solidFill>
              </a:rPr>
              <a:t>Oberla</a:t>
            </a:r>
            <a:r>
              <a:rPr lang="en-US" sz="2400" b="1" dirty="0">
                <a:solidFill>
                  <a:srgbClr val="DADADA">
                    <a:lumMod val="10000"/>
                  </a:srgbClr>
                </a:solidFill>
              </a:rPr>
              <a:t> and </a:t>
            </a:r>
            <a:r>
              <a:rPr lang="en-US" sz="2400" b="1" dirty="0" err="1">
                <a:solidFill>
                  <a:srgbClr val="DADADA">
                    <a:lumMod val="10000"/>
                  </a:srgbClr>
                </a:solidFill>
              </a:rPr>
              <a:t>Herve</a:t>
            </a:r>
            <a:r>
              <a:rPr lang="en-US" sz="2400" b="1" dirty="0">
                <a:solidFill>
                  <a:srgbClr val="DADADA">
                    <a:lumMod val="10000"/>
                  </a:srgbClr>
                </a:solidFill>
              </a:rPr>
              <a:t> </a:t>
            </a:r>
            <a:r>
              <a:rPr lang="en-US" sz="2400" b="1" dirty="0" err="1" smtClean="0">
                <a:solidFill>
                  <a:srgbClr val="DADADA">
                    <a:lumMod val="10000"/>
                  </a:srgbClr>
                </a:solidFill>
              </a:rPr>
              <a:t>Grabas</a:t>
            </a:r>
            <a:r>
              <a:rPr lang="en-US" sz="2400" b="1" dirty="0" smtClean="0">
                <a:solidFill>
                  <a:srgbClr val="DADADA">
                    <a:lumMod val="10000"/>
                  </a:srgbClr>
                </a:solidFill>
              </a:rPr>
              <a:t>; and </a:t>
            </a:r>
            <a:r>
              <a:rPr lang="en-US" sz="2400" b="1" dirty="0">
                <a:solidFill>
                  <a:srgbClr val="DADADA">
                    <a:lumMod val="10000"/>
                  </a:srgbClr>
                </a:solidFill>
              </a:rPr>
              <a:t>friends…</a:t>
            </a:r>
          </a:p>
        </p:txBody>
      </p:sp>
      <p:sp>
        <p:nvSpPr>
          <p:cNvPr id="11" name="Rectangle 10"/>
          <p:cNvSpPr/>
          <p:nvPr/>
        </p:nvSpPr>
        <p:spPr>
          <a:xfrm>
            <a:off x="5562600" y="6172200"/>
            <a:ext cx="2991525" cy="523220"/>
          </a:xfrm>
          <a:prstGeom prst="rect">
            <a:avLst/>
          </a:prstGeom>
        </p:spPr>
        <p:txBody>
          <a:bodyPr wrap="none">
            <a:spAutoFit/>
          </a:bodyPr>
          <a:lstStyle/>
          <a:p>
            <a:pPr lvl="0"/>
            <a:r>
              <a:rPr lang="en-US" sz="2800" b="1" dirty="0">
                <a:solidFill>
                  <a:srgbClr val="DADADA">
                    <a:lumMod val="10000"/>
                  </a:srgbClr>
                </a:solidFill>
              </a:rPr>
              <a:t>Eric </a:t>
            </a:r>
            <a:r>
              <a:rPr lang="en-US" sz="2800" b="1" dirty="0" err="1">
                <a:solidFill>
                  <a:srgbClr val="DADADA">
                    <a:lumMod val="10000"/>
                  </a:srgbClr>
                </a:solidFill>
              </a:rPr>
              <a:t>Oberla</a:t>
            </a:r>
            <a:r>
              <a:rPr lang="en-US" sz="2800" b="1" dirty="0">
                <a:solidFill>
                  <a:srgbClr val="DADADA">
                    <a:lumMod val="10000"/>
                  </a:srgbClr>
                </a:solidFill>
              </a:rPr>
              <a:t>, ANT11</a:t>
            </a:r>
          </a:p>
        </p:txBody>
      </p:sp>
    </p:spTree>
    <p:extLst>
      <p:ext uri="{BB962C8B-B14F-4D97-AF65-F5344CB8AC3E}">
        <p14:creationId xmlns:p14="http://schemas.microsoft.com/office/powerpoint/2010/main" val="3780748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1" y="152400"/>
            <a:ext cx="9144000" cy="1143000"/>
          </a:xfrm>
        </p:spPr>
        <p:txBody>
          <a:bodyPr>
            <a:noAutofit/>
          </a:bodyPr>
          <a:lstStyle/>
          <a:p>
            <a:pPr eaLnBrk="1" hangingPunct="1">
              <a:lnSpc>
                <a:spcPct val="85000"/>
              </a:lnSpc>
              <a:defRPr/>
            </a:pPr>
            <a:r>
              <a:rPr lang="en-US" sz="4800" b="1" dirty="0" smtClean="0">
                <a:ln w="18000">
                  <a:noFill/>
                  <a:prstDash val="solid"/>
                  <a:miter lim="800000"/>
                </a:ln>
                <a:effectLst>
                  <a:outerShdw blurRad="25500" dist="23000" dir="7020000" algn="tl">
                    <a:srgbClr val="000000">
                      <a:alpha val="50000"/>
                    </a:srgbClr>
                  </a:outerShdw>
                </a:effectLst>
              </a:rPr>
              <a:t>Good timing alone doesn’t do it-</a:t>
            </a:r>
            <a:r>
              <a:rPr lang="en-US" sz="4800" b="1" dirty="0" smtClean="0"/>
              <a:t/>
            </a:r>
            <a:br>
              <a:rPr lang="en-US" sz="4800" b="1" dirty="0" smtClean="0"/>
            </a:br>
            <a:endParaRPr lang="en-US" sz="4800" b="1" dirty="0" smtClean="0"/>
          </a:p>
        </p:txBody>
      </p:sp>
      <p:cxnSp>
        <p:nvCxnSpPr>
          <p:cNvPr id="16" name="Straight Arrow Connector 15"/>
          <p:cNvCxnSpPr/>
          <p:nvPr/>
        </p:nvCxnSpPr>
        <p:spPr>
          <a:xfrm flipH="1" flipV="1">
            <a:off x="6477000" y="4472397"/>
            <a:ext cx="1343500" cy="1503796"/>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2895600" y="2971800"/>
            <a:ext cx="152400" cy="2747610"/>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V="1">
            <a:off x="2895600" y="2667000"/>
            <a:ext cx="2971800" cy="3124200"/>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838200"/>
            <a:ext cx="6134100" cy="5257800"/>
          </a:xfrm>
          <a:prstGeom prst="rect">
            <a:avLst/>
          </a:prstGeom>
        </p:spPr>
      </p:pic>
      <p:cxnSp>
        <p:nvCxnSpPr>
          <p:cNvPr id="20" name="Straight Arrow Connector 19"/>
          <p:cNvCxnSpPr/>
          <p:nvPr/>
        </p:nvCxnSpPr>
        <p:spPr>
          <a:xfrm>
            <a:off x="2362200" y="838200"/>
            <a:ext cx="2019300" cy="1371600"/>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18435" y="863798"/>
            <a:ext cx="3029565" cy="4869025"/>
          </a:xfrm>
          <a:prstGeom prst="rect">
            <a:avLst/>
          </a:prstGeom>
          <a:noFill/>
        </p:spPr>
        <p:txBody>
          <a:bodyPr wrap="square" rtlCol="0">
            <a:spAutoFit/>
          </a:bodyPr>
          <a:lstStyle/>
          <a:p>
            <a:pPr>
              <a:lnSpc>
                <a:spcPct val="80000"/>
              </a:lnSpc>
            </a:pPr>
            <a:r>
              <a:rPr lang="en-US" sz="2800" b="1" dirty="0" smtClean="0">
                <a:solidFill>
                  <a:schemeClr val="accent4">
                    <a:lumMod val="10000"/>
                  </a:schemeClr>
                </a:solidFill>
              </a:rPr>
              <a:t>The ALICE TPC:</a:t>
            </a:r>
          </a:p>
          <a:p>
            <a:pPr>
              <a:lnSpc>
                <a:spcPct val="80000"/>
              </a:lnSpc>
            </a:pPr>
            <a:r>
              <a:rPr lang="en-US" sz="2800" b="1" dirty="0" smtClean="0">
                <a:solidFill>
                  <a:schemeClr val="accent4">
                    <a:lumMod val="10000"/>
                  </a:schemeClr>
                </a:solidFill>
              </a:rPr>
              <a:t>Drift electrons onto wires that measure </a:t>
            </a:r>
            <a:r>
              <a:rPr lang="en-US" sz="2800" b="1" i="1" dirty="0" smtClean="0">
                <a:solidFill>
                  <a:srgbClr val="FF0000"/>
                </a:solidFill>
              </a:rPr>
              <a:t>where</a:t>
            </a:r>
            <a:r>
              <a:rPr lang="en-US" sz="2800" b="1" dirty="0" smtClean="0">
                <a:solidFill>
                  <a:schemeClr val="accent4">
                    <a:lumMod val="10000"/>
                  </a:schemeClr>
                </a:solidFill>
              </a:rPr>
              <a:t> and </a:t>
            </a:r>
            <a:r>
              <a:rPr lang="en-US" sz="2800" b="1" i="1" dirty="0" smtClean="0">
                <a:solidFill>
                  <a:srgbClr val="FF0000"/>
                </a:solidFill>
              </a:rPr>
              <a:t>when</a:t>
            </a:r>
            <a:r>
              <a:rPr lang="en-US" sz="2800" b="1" dirty="0" smtClean="0">
                <a:solidFill>
                  <a:schemeClr val="accent4">
                    <a:lumMod val="10000"/>
                  </a:schemeClr>
                </a:solidFill>
              </a:rPr>
              <a:t> for </a:t>
            </a:r>
            <a:r>
              <a:rPr lang="en-US" sz="2800" b="1" i="1" dirty="0" smtClean="0">
                <a:solidFill>
                  <a:srgbClr val="FF0000"/>
                </a:solidFill>
              </a:rPr>
              <a:t>each</a:t>
            </a:r>
            <a:r>
              <a:rPr lang="en-US" sz="2800" b="1" dirty="0" smtClean="0">
                <a:solidFill>
                  <a:schemeClr val="accent4">
                    <a:lumMod val="10000"/>
                  </a:schemeClr>
                </a:solidFill>
              </a:rPr>
              <a:t> electron.</a:t>
            </a:r>
          </a:p>
          <a:p>
            <a:pPr>
              <a:lnSpc>
                <a:spcPct val="80000"/>
              </a:lnSpc>
            </a:pPr>
            <a:endParaRPr lang="en-US" sz="2800" b="1" dirty="0">
              <a:solidFill>
                <a:schemeClr val="accent4">
                  <a:lumMod val="10000"/>
                </a:schemeClr>
              </a:solidFill>
            </a:endParaRPr>
          </a:p>
          <a:p>
            <a:pPr>
              <a:lnSpc>
                <a:spcPct val="80000"/>
              </a:lnSpc>
            </a:pPr>
            <a:r>
              <a:rPr lang="en-US" sz="2400" b="1" dirty="0">
                <a:solidFill>
                  <a:srgbClr val="FF0000"/>
                </a:solidFill>
                <a:latin typeface="+mj-lt"/>
              </a:rPr>
              <a:t>G</a:t>
            </a:r>
            <a:r>
              <a:rPr lang="en-US" sz="2400" b="1" dirty="0" smtClean="0">
                <a:solidFill>
                  <a:srgbClr val="FF0000"/>
                </a:solidFill>
                <a:latin typeface="+mj-lt"/>
              </a:rPr>
              <a:t>ood time resolution </a:t>
            </a:r>
            <a:r>
              <a:rPr lang="en-US" sz="2400" b="1" dirty="0" smtClean="0">
                <a:solidFill>
                  <a:srgbClr val="FF0000"/>
                </a:solidFill>
                <a:latin typeface="Comic Sans MS" pitchFamily="66" charset="0"/>
              </a:rPr>
              <a:t>would buy </a:t>
            </a:r>
            <a:r>
              <a:rPr lang="en-US" sz="2400" b="1" dirty="0" smtClean="0">
                <a:solidFill>
                  <a:schemeClr val="accent4">
                    <a:lumMod val="10000"/>
                  </a:schemeClr>
                </a:solidFill>
                <a:latin typeface="Comic Sans MS" pitchFamily="66" charset="0"/>
              </a:rPr>
              <a:t>nothing </a:t>
            </a:r>
            <a:r>
              <a:rPr lang="en-US" sz="2400" b="1" dirty="0" smtClean="0">
                <a:solidFill>
                  <a:srgbClr val="FF0000"/>
                </a:solidFill>
                <a:latin typeface="Comic Sans MS" pitchFamily="66" charset="0"/>
              </a:rPr>
              <a:t>if one integrated over a whole (blue) TPC sector- </a:t>
            </a:r>
            <a:r>
              <a:rPr lang="en-US" sz="2400" b="1" dirty="0" err="1" smtClean="0">
                <a:solidFill>
                  <a:srgbClr val="FF0000"/>
                </a:solidFill>
                <a:latin typeface="Comic Sans MS" pitchFamily="66" charset="0"/>
              </a:rPr>
              <a:t>ie</a:t>
            </a:r>
            <a:r>
              <a:rPr lang="en-US" sz="2400" b="1" dirty="0">
                <a:solidFill>
                  <a:srgbClr val="FF0000"/>
                </a:solidFill>
                <a:latin typeface="Comic Sans MS" pitchFamily="66" charset="0"/>
              </a:rPr>
              <a:t> </a:t>
            </a:r>
            <a:r>
              <a:rPr lang="en-US" sz="2400" b="1" dirty="0" smtClean="0">
                <a:solidFill>
                  <a:srgbClr val="FF0000"/>
                </a:solidFill>
                <a:latin typeface="Comic Sans MS" pitchFamily="66" charset="0"/>
              </a:rPr>
              <a:t>didn’t correlate </a:t>
            </a:r>
            <a:r>
              <a:rPr lang="en-US" sz="2400" b="1" i="1" dirty="0">
                <a:solidFill>
                  <a:srgbClr val="DADADA">
                    <a:lumMod val="10000"/>
                  </a:srgbClr>
                </a:solidFill>
                <a:latin typeface="Comic Sans MS" pitchFamily="66" charset="0"/>
              </a:rPr>
              <a:t>when</a:t>
            </a:r>
            <a:r>
              <a:rPr lang="en-US" sz="2400" b="1" dirty="0">
                <a:solidFill>
                  <a:srgbClr val="DADADA">
                    <a:lumMod val="10000"/>
                  </a:srgbClr>
                </a:solidFill>
                <a:latin typeface="Comic Sans MS" pitchFamily="66" charset="0"/>
              </a:rPr>
              <a:t> </a:t>
            </a:r>
            <a:r>
              <a:rPr lang="en-US" sz="2400" b="1" dirty="0">
                <a:solidFill>
                  <a:srgbClr val="FF0000"/>
                </a:solidFill>
                <a:latin typeface="Comic Sans MS" pitchFamily="66" charset="0"/>
              </a:rPr>
              <a:t>and </a:t>
            </a:r>
            <a:r>
              <a:rPr lang="en-US" sz="2400" b="1" i="1" dirty="0">
                <a:solidFill>
                  <a:srgbClr val="DADADA">
                    <a:lumMod val="10000"/>
                  </a:srgbClr>
                </a:solidFill>
                <a:latin typeface="Comic Sans MS" pitchFamily="66" charset="0"/>
              </a:rPr>
              <a:t>where</a:t>
            </a:r>
            <a:endParaRPr lang="en-US" sz="2400" b="1" i="1" dirty="0" smtClean="0">
              <a:solidFill>
                <a:schemeClr val="accent4">
                  <a:lumMod val="10000"/>
                </a:schemeClr>
              </a:solidFill>
              <a:latin typeface="Comic Sans MS" pitchFamily="66" charset="0"/>
            </a:endParaRPr>
          </a:p>
          <a:p>
            <a:pPr>
              <a:lnSpc>
                <a:spcPct val="80000"/>
              </a:lnSpc>
            </a:pPr>
            <a:endParaRPr lang="en-US" sz="2400" b="1" i="1" dirty="0" smtClean="0">
              <a:solidFill>
                <a:schemeClr val="accent4">
                  <a:lumMod val="10000"/>
                </a:schemeClr>
              </a:solidFill>
              <a:latin typeface="Comic Sans MS" pitchFamily="66" charset="0"/>
            </a:endParaRPr>
          </a:p>
        </p:txBody>
      </p:sp>
      <p:sp>
        <p:nvSpPr>
          <p:cNvPr id="9" name="Rectangle 8"/>
          <p:cNvSpPr/>
          <p:nvPr/>
        </p:nvSpPr>
        <p:spPr>
          <a:xfrm>
            <a:off x="3585992" y="3244334"/>
            <a:ext cx="1972015" cy="369332"/>
          </a:xfrm>
          <a:prstGeom prst="rect">
            <a:avLst/>
          </a:prstGeom>
        </p:spPr>
        <p:txBody>
          <a:bodyPr wrap="none">
            <a:spAutoFit/>
          </a:bodyPr>
          <a:lstStyle/>
          <a:p>
            <a:r>
              <a:rPr lang="en-US" b="1" i="1" dirty="0" smtClean="0">
                <a:solidFill>
                  <a:schemeClr val="accent4">
                    <a:lumMod val="10000"/>
                  </a:schemeClr>
                </a:solidFill>
                <a:latin typeface="Comic Sans MS" pitchFamily="66" charset="0"/>
              </a:rPr>
              <a:t>when</a:t>
            </a:r>
            <a:r>
              <a:rPr lang="en-US" b="1" dirty="0" smtClean="0">
                <a:solidFill>
                  <a:schemeClr val="accent4">
                    <a:lumMod val="10000"/>
                  </a:schemeClr>
                </a:solidFill>
                <a:latin typeface="Comic Sans MS" pitchFamily="66" charset="0"/>
              </a:rPr>
              <a:t> </a:t>
            </a:r>
            <a:r>
              <a:rPr lang="en-US" b="1" dirty="0" smtClean="0">
                <a:solidFill>
                  <a:srgbClr val="FF0000"/>
                </a:solidFill>
                <a:latin typeface="Comic Sans MS" pitchFamily="66" charset="0"/>
              </a:rPr>
              <a:t>and </a:t>
            </a:r>
            <a:r>
              <a:rPr lang="en-US" b="1" i="1" dirty="0" smtClean="0">
                <a:solidFill>
                  <a:schemeClr val="accent4">
                    <a:lumMod val="10000"/>
                  </a:schemeClr>
                </a:solidFill>
                <a:latin typeface="Comic Sans MS" pitchFamily="66" charset="0"/>
              </a:rPr>
              <a:t>where</a:t>
            </a:r>
            <a:endParaRPr lang="en-US" dirty="0"/>
          </a:p>
        </p:txBody>
      </p:sp>
      <p:sp>
        <p:nvSpPr>
          <p:cNvPr id="11" name="Rectangle 10"/>
          <p:cNvSpPr/>
          <p:nvPr/>
        </p:nvSpPr>
        <p:spPr>
          <a:xfrm>
            <a:off x="115748" y="6248400"/>
            <a:ext cx="8917826" cy="461665"/>
          </a:xfrm>
          <a:prstGeom prst="rect">
            <a:avLst/>
          </a:prstGeom>
          <a:ln w="28575">
            <a:solidFill>
              <a:schemeClr val="bg2">
                <a:lumMod val="10000"/>
              </a:schemeClr>
            </a:solidFill>
          </a:ln>
        </p:spPr>
        <p:txBody>
          <a:bodyPr wrap="none">
            <a:spAutoFit/>
          </a:bodyPr>
          <a:lstStyle/>
          <a:p>
            <a:r>
              <a:rPr lang="en-US" sz="2400" b="1" i="1" dirty="0" smtClean="0">
                <a:solidFill>
                  <a:srgbClr val="FF0066"/>
                </a:solidFill>
                <a:latin typeface="Comic Sans MS" pitchFamily="66" charset="0"/>
              </a:rPr>
              <a:t>Correlated time and space points allow 3D reconstructions</a:t>
            </a:r>
            <a:endParaRPr lang="en-US" dirty="0">
              <a:solidFill>
                <a:srgbClr val="FF0066"/>
              </a:solidFill>
            </a:endParaRPr>
          </a:p>
        </p:txBody>
      </p:sp>
      <p:sp>
        <p:nvSpPr>
          <p:cNvPr id="3" name="Date Placeholder 2"/>
          <p:cNvSpPr>
            <a:spLocks noGrp="1"/>
          </p:cNvSpPr>
          <p:nvPr>
            <p:ph type="dt" sz="half" idx="10"/>
          </p:nvPr>
        </p:nvSpPr>
        <p:spPr/>
        <p:txBody>
          <a:bodyPr/>
          <a:lstStyle/>
          <a:p>
            <a:fld id="{0EAC235E-A8CD-428C-AD9C-846E37798493}"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Dec 9-10_2011 Collaboration Meeting Overview</a:t>
            </a:r>
            <a:endParaRPr lang="en-US"/>
          </a:p>
        </p:txBody>
      </p:sp>
      <p:sp>
        <p:nvSpPr>
          <p:cNvPr id="6" name="Slide Number Placeholder 5"/>
          <p:cNvSpPr>
            <a:spLocks noGrp="1"/>
          </p:cNvSpPr>
          <p:nvPr>
            <p:ph type="sldNum" sz="quarter" idx="12"/>
          </p:nvPr>
        </p:nvSpPr>
        <p:spPr/>
        <p:txBody>
          <a:bodyPr/>
          <a:lstStyle/>
          <a:p>
            <a:fld id="{6F3AE956-26F0-4794-8F4C-97BAC66ADD21}" type="slidenum">
              <a:rPr lang="en-US" smtClean="0"/>
              <a:t>46</a:t>
            </a:fld>
            <a:endParaRPr lang="en-US" dirty="0"/>
          </a:p>
        </p:txBody>
      </p:sp>
    </p:spTree>
    <p:extLst>
      <p:ext uri="{BB962C8B-B14F-4D97-AF65-F5344CB8AC3E}">
        <p14:creationId xmlns:p14="http://schemas.microsoft.com/office/powerpoint/2010/main" val="2463304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8779" t="3889" r="7761" b="5123"/>
          <a:stretch/>
        </p:blipFill>
        <p:spPr>
          <a:xfrm>
            <a:off x="228600" y="1425300"/>
            <a:ext cx="8704858" cy="4518300"/>
          </a:xfrm>
        </p:spPr>
      </p:pic>
      <p:sp>
        <p:nvSpPr>
          <p:cNvPr id="2" name="Title 1"/>
          <p:cNvSpPr>
            <a:spLocks noGrp="1"/>
          </p:cNvSpPr>
          <p:nvPr>
            <p:ph type="title"/>
          </p:nvPr>
        </p:nvSpPr>
        <p:spPr>
          <a:xfrm>
            <a:off x="381000" y="36786"/>
            <a:ext cx="8229600" cy="1143000"/>
          </a:xfrm>
        </p:spPr>
        <p:txBody>
          <a:bodyPr>
            <a:normAutofit fontScale="90000"/>
          </a:bodyPr>
          <a:lstStyle/>
          <a:p>
            <a:r>
              <a:rPr lang="en-US" b="1" dirty="0"/>
              <a:t>Anode Testing for ABW, Crosstalk</a:t>
            </a:r>
            <a:r>
              <a:rPr lang="en-US" b="1" dirty="0" smtClean="0"/>
              <a:t>,..</a:t>
            </a:r>
            <a:endParaRPr lang="en-US" dirty="0"/>
          </a:p>
        </p:txBody>
      </p:sp>
      <p:sp>
        <p:nvSpPr>
          <p:cNvPr id="4" name="Date Placeholder 3"/>
          <p:cNvSpPr>
            <a:spLocks noGrp="1"/>
          </p:cNvSpPr>
          <p:nvPr>
            <p:ph type="dt" sz="half" idx="10"/>
          </p:nvPr>
        </p:nvSpPr>
        <p:spPr/>
        <p:txBody>
          <a:bodyPr/>
          <a:lstStyle/>
          <a:p>
            <a:fld id="{32E48F6E-8754-4A54-AC3E-DEB9D0345B73}"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47</a:t>
            </a:fld>
            <a:endParaRPr lang="en-US" dirty="0"/>
          </a:p>
        </p:txBody>
      </p:sp>
      <p:cxnSp>
        <p:nvCxnSpPr>
          <p:cNvPr id="8" name="Straight Arrow Connector 7"/>
          <p:cNvCxnSpPr/>
          <p:nvPr/>
        </p:nvCxnSpPr>
        <p:spPr>
          <a:xfrm>
            <a:off x="7620000" y="1447800"/>
            <a:ext cx="0" cy="7620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33600" y="5943600"/>
            <a:ext cx="6639510" cy="523220"/>
          </a:xfrm>
          <a:prstGeom prst="rect">
            <a:avLst/>
          </a:prstGeom>
        </p:spPr>
        <p:txBody>
          <a:bodyPr wrap="none">
            <a:spAutoFit/>
          </a:bodyPr>
          <a:lstStyle/>
          <a:p>
            <a:r>
              <a:rPr lang="en-US" sz="2800" b="1" dirty="0" err="1">
                <a:solidFill>
                  <a:srgbClr val="DADADA">
                    <a:lumMod val="10000"/>
                  </a:srgbClr>
                </a:solidFill>
              </a:rPr>
              <a:t>Razib</a:t>
            </a:r>
            <a:r>
              <a:rPr lang="en-US" sz="2800" b="1" dirty="0">
                <a:solidFill>
                  <a:srgbClr val="DADADA">
                    <a:lumMod val="10000"/>
                  </a:srgbClr>
                </a:solidFill>
              </a:rPr>
              <a:t> </a:t>
            </a:r>
            <a:r>
              <a:rPr lang="en-US" sz="2800" b="1" dirty="0" err="1" smtClean="0">
                <a:solidFill>
                  <a:srgbClr val="DADADA">
                    <a:lumMod val="10000"/>
                  </a:srgbClr>
                </a:solidFill>
              </a:rPr>
              <a:t>Obaid</a:t>
            </a:r>
            <a:r>
              <a:rPr lang="en-US" sz="2800" b="1" dirty="0" smtClean="0">
                <a:solidFill>
                  <a:srgbClr val="DADADA">
                    <a:lumMod val="10000"/>
                  </a:srgbClr>
                </a:solidFill>
              </a:rPr>
              <a:t>, </a:t>
            </a:r>
            <a:r>
              <a:rPr lang="en-US" sz="2800" b="1" dirty="0" err="1" smtClean="0">
                <a:solidFill>
                  <a:srgbClr val="DADADA">
                    <a:lumMod val="10000"/>
                  </a:srgbClr>
                </a:solidFill>
              </a:rPr>
              <a:t>Herve</a:t>
            </a:r>
            <a:r>
              <a:rPr lang="en-US" sz="2800" b="1" dirty="0" smtClean="0">
                <a:solidFill>
                  <a:srgbClr val="DADADA">
                    <a:lumMod val="10000"/>
                  </a:srgbClr>
                </a:solidFill>
              </a:rPr>
              <a:t>’ </a:t>
            </a:r>
            <a:r>
              <a:rPr lang="en-US" sz="2800" b="1" dirty="0" err="1" smtClean="0">
                <a:solidFill>
                  <a:srgbClr val="DADADA">
                    <a:lumMod val="10000"/>
                  </a:srgbClr>
                </a:solidFill>
              </a:rPr>
              <a:t>Grabas</a:t>
            </a:r>
            <a:r>
              <a:rPr lang="en-US" sz="2800" b="1" dirty="0" smtClean="0">
                <a:solidFill>
                  <a:srgbClr val="DADADA">
                    <a:lumMod val="10000"/>
                  </a:srgbClr>
                </a:solidFill>
              </a:rPr>
              <a:t>, Dave McGinnis</a:t>
            </a:r>
            <a:endParaRPr lang="en-US" dirty="0"/>
          </a:p>
        </p:txBody>
      </p:sp>
      <p:sp>
        <p:nvSpPr>
          <p:cNvPr id="16" name="Rectangle 15"/>
          <p:cNvSpPr/>
          <p:nvPr/>
        </p:nvSpPr>
        <p:spPr>
          <a:xfrm>
            <a:off x="1295400" y="3446301"/>
            <a:ext cx="2299540" cy="769441"/>
          </a:xfrm>
          <a:prstGeom prst="rect">
            <a:avLst/>
          </a:prstGeom>
        </p:spPr>
        <p:txBody>
          <a:bodyPr wrap="none">
            <a:spAutoFit/>
          </a:bodyPr>
          <a:lstStyle/>
          <a:p>
            <a:r>
              <a:rPr lang="en-US" sz="4400" b="1" dirty="0">
                <a:solidFill>
                  <a:srgbClr val="FF0000"/>
                </a:solidFill>
                <a:ea typeface="+mj-ea"/>
                <a:cs typeface="+mj-cs"/>
              </a:rPr>
              <a:t>Crosstalk</a:t>
            </a:r>
            <a:endParaRPr lang="en-US" dirty="0"/>
          </a:p>
        </p:txBody>
      </p:sp>
      <p:sp>
        <p:nvSpPr>
          <p:cNvPr id="18" name="Rectangle 17"/>
          <p:cNvSpPr/>
          <p:nvPr/>
        </p:nvSpPr>
        <p:spPr>
          <a:xfrm>
            <a:off x="2249956" y="1516559"/>
            <a:ext cx="1344984" cy="769441"/>
          </a:xfrm>
          <a:prstGeom prst="rect">
            <a:avLst/>
          </a:prstGeom>
        </p:spPr>
        <p:txBody>
          <a:bodyPr wrap="none">
            <a:spAutoFit/>
          </a:bodyPr>
          <a:lstStyle/>
          <a:p>
            <a:r>
              <a:rPr lang="en-US" sz="4400" b="1" dirty="0">
                <a:solidFill>
                  <a:schemeClr val="accent2">
                    <a:lumMod val="75000"/>
                  </a:schemeClr>
                </a:solidFill>
                <a:ea typeface="+mj-ea"/>
                <a:cs typeface="+mj-cs"/>
              </a:rPr>
              <a:t>ABW</a:t>
            </a:r>
            <a:endParaRPr lang="en-US" dirty="0">
              <a:solidFill>
                <a:schemeClr val="accent2">
                  <a:lumMod val="75000"/>
                </a:schemeClr>
              </a:solidFill>
            </a:endParaRPr>
          </a:p>
        </p:txBody>
      </p:sp>
    </p:spTree>
    <p:extLst>
      <p:ext uri="{BB962C8B-B14F-4D97-AF65-F5344CB8AC3E}">
        <p14:creationId xmlns:p14="http://schemas.microsoft.com/office/powerpoint/2010/main" val="2528488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122238"/>
            <a:ext cx="8229600" cy="1325562"/>
          </a:xfrm>
        </p:spPr>
        <p:txBody>
          <a:bodyPr>
            <a:noAutofit/>
          </a:bodyPr>
          <a:lstStyle/>
          <a:p>
            <a:pPr eaLnBrk="1" hangingPunct="1">
              <a:lnSpc>
                <a:spcPct val="85000"/>
              </a:lnSpc>
              <a:defRPr/>
            </a:pP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6-channel `Scope-on-a-chip’</a:t>
            </a:r>
            <a:r>
              <a:rPr lang="en-US" sz="5400" b="1" dirty="0" smtClean="0"/>
              <a:t/>
            </a:r>
            <a:br>
              <a:rPr lang="en-US" sz="5400" b="1" dirty="0" smtClean="0"/>
            </a:br>
            <a:endParaRPr lang="en-US" sz="5400" b="1" dirty="0" smtClean="0"/>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F4AA831F-2F1F-4503-BD80-60A0F5A8D905}"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48</a:t>
            </a:fld>
            <a:endParaRPr lang="en-US" sz="1200" b="0" smtClean="0">
              <a:latin typeface="Arial" pitchFamily="34" charset="0"/>
            </a:endParaRPr>
          </a:p>
        </p:txBody>
      </p:sp>
      <p:sp>
        <p:nvSpPr>
          <p:cNvPr id="13" name="Rectangle 12"/>
          <p:cNvSpPr/>
          <p:nvPr/>
        </p:nvSpPr>
        <p:spPr>
          <a:xfrm>
            <a:off x="-56755" y="5976192"/>
            <a:ext cx="3029997" cy="824841"/>
          </a:xfrm>
          <a:prstGeom prst="rect">
            <a:avLst/>
          </a:prstGeom>
        </p:spPr>
        <p:txBody>
          <a:bodyPr wrap="none">
            <a:spAutoFit/>
          </a:bodyPr>
          <a:lstStyle/>
          <a:p>
            <a:pPr>
              <a:lnSpc>
                <a:spcPct val="85000"/>
              </a:lnSpc>
            </a:pPr>
            <a:r>
              <a:rPr lang="en-US" sz="2800" b="1" dirty="0" smtClean="0">
                <a:solidFill>
                  <a:srgbClr val="C00000"/>
                </a:solidFill>
              </a:rPr>
              <a:t>20 GS/scope</a:t>
            </a:r>
          </a:p>
          <a:p>
            <a:pPr>
              <a:lnSpc>
                <a:spcPct val="85000"/>
              </a:lnSpc>
            </a:pPr>
            <a:r>
              <a:rPr lang="en-US" sz="2800" b="1" dirty="0" smtClean="0">
                <a:solidFill>
                  <a:srgbClr val="C00000"/>
                </a:solidFill>
              </a:rPr>
              <a:t>4-channels (142K$)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304" y="1074513"/>
            <a:ext cx="6193195" cy="4644896"/>
          </a:xfrm>
          <a:prstGeom prst="rect">
            <a:avLst/>
          </a:prstGeom>
        </p:spPr>
      </p:pic>
      <p:cxnSp>
        <p:nvCxnSpPr>
          <p:cNvPr id="20" name="Straight Arrow Connector 19"/>
          <p:cNvCxnSpPr/>
          <p:nvPr/>
        </p:nvCxnSpPr>
        <p:spPr>
          <a:xfrm flipV="1">
            <a:off x="500216" y="3733800"/>
            <a:ext cx="1404784" cy="2242392"/>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6477000" y="4345605"/>
            <a:ext cx="1343500" cy="1630588"/>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5412289" y="6033159"/>
            <a:ext cx="3198311" cy="824841"/>
          </a:xfrm>
          <a:prstGeom prst="rect">
            <a:avLst/>
          </a:prstGeom>
        </p:spPr>
        <p:txBody>
          <a:bodyPr wrap="none">
            <a:spAutoFit/>
          </a:bodyPr>
          <a:lstStyle/>
          <a:p>
            <a:pPr>
              <a:lnSpc>
                <a:spcPct val="85000"/>
              </a:lnSpc>
            </a:pPr>
            <a:r>
              <a:rPr lang="en-US" sz="2800" b="1" dirty="0" smtClean="0">
                <a:solidFill>
                  <a:srgbClr val="C00000"/>
                </a:solidFill>
              </a:rPr>
              <a:t>17 GS/PSEC-4 chip</a:t>
            </a:r>
          </a:p>
          <a:p>
            <a:pPr>
              <a:lnSpc>
                <a:spcPct val="85000"/>
              </a:lnSpc>
            </a:pPr>
            <a:r>
              <a:rPr lang="en-US" sz="2800" b="1" dirty="0">
                <a:solidFill>
                  <a:srgbClr val="C00000"/>
                </a:solidFill>
              </a:rPr>
              <a:t>6</a:t>
            </a:r>
            <a:r>
              <a:rPr lang="en-US" sz="2800" b="1" dirty="0" smtClean="0">
                <a:solidFill>
                  <a:srgbClr val="C00000"/>
                </a:solidFill>
              </a:rPr>
              <a:t>-channels ($130 ?!)</a:t>
            </a:r>
          </a:p>
        </p:txBody>
      </p:sp>
      <p:sp>
        <p:nvSpPr>
          <p:cNvPr id="25" name="Rectangle 24"/>
          <p:cNvSpPr/>
          <p:nvPr/>
        </p:nvSpPr>
        <p:spPr>
          <a:xfrm>
            <a:off x="1536247" y="5713613"/>
            <a:ext cx="4972708" cy="458587"/>
          </a:xfrm>
          <a:prstGeom prst="rect">
            <a:avLst/>
          </a:prstGeom>
        </p:spPr>
        <p:txBody>
          <a:bodyPr wrap="none">
            <a:spAutoFit/>
          </a:bodyPr>
          <a:lstStyle/>
          <a:p>
            <a:pPr>
              <a:lnSpc>
                <a:spcPct val="85000"/>
              </a:lnSpc>
            </a:pPr>
            <a:r>
              <a:rPr lang="en-US" sz="2800" b="1" dirty="0" smtClean="0">
                <a:solidFill>
                  <a:schemeClr val="accent4">
                    <a:lumMod val="10000"/>
                  </a:schemeClr>
                </a:solidFill>
              </a:rPr>
              <a:t>Real digitized traces from anode</a:t>
            </a:r>
          </a:p>
        </p:txBody>
      </p:sp>
      <p:cxnSp>
        <p:nvCxnSpPr>
          <p:cNvPr id="23" name="Straight Arrow Connector 22"/>
          <p:cNvCxnSpPr/>
          <p:nvPr/>
        </p:nvCxnSpPr>
        <p:spPr>
          <a:xfrm flipV="1">
            <a:off x="2895600" y="2971800"/>
            <a:ext cx="152400" cy="2747610"/>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V="1">
            <a:off x="2895600" y="2667000"/>
            <a:ext cx="2971800" cy="3124200"/>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flipH="1" flipV="1">
            <a:off x="5105400" y="5160899"/>
            <a:ext cx="609600" cy="630301"/>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52400" y="1295400"/>
            <a:ext cx="1474904" cy="1815882"/>
          </a:xfrm>
          <a:prstGeom prst="rect">
            <a:avLst/>
          </a:prstGeom>
          <a:noFill/>
        </p:spPr>
        <p:txBody>
          <a:bodyPr wrap="square" rtlCol="0">
            <a:spAutoFit/>
          </a:bodyPr>
          <a:lstStyle/>
          <a:p>
            <a:r>
              <a:rPr lang="en-US" sz="2800" b="1" dirty="0" smtClean="0">
                <a:solidFill>
                  <a:schemeClr val="accent4">
                    <a:lumMod val="10000"/>
                  </a:schemeClr>
                </a:solidFill>
              </a:rPr>
              <a:t>Eric </a:t>
            </a:r>
            <a:r>
              <a:rPr lang="en-US" sz="2800" b="1" dirty="0" err="1" smtClean="0">
                <a:solidFill>
                  <a:schemeClr val="accent4">
                    <a:lumMod val="10000"/>
                  </a:schemeClr>
                </a:solidFill>
              </a:rPr>
              <a:t>Oberla</a:t>
            </a:r>
            <a:endParaRPr lang="en-US" sz="2800" b="1" dirty="0" smtClean="0">
              <a:solidFill>
                <a:schemeClr val="accent4">
                  <a:lumMod val="10000"/>
                </a:schemeClr>
              </a:solidFill>
            </a:endParaRPr>
          </a:p>
          <a:p>
            <a:r>
              <a:rPr lang="en-US" sz="2800" b="1" dirty="0" smtClean="0">
                <a:solidFill>
                  <a:schemeClr val="accent4">
                    <a:lumMod val="10000"/>
                  </a:schemeClr>
                </a:solidFill>
              </a:rPr>
              <a:t>(grad student)</a:t>
            </a:r>
          </a:p>
        </p:txBody>
      </p:sp>
    </p:spTree>
    <p:extLst>
      <p:ext uri="{BB962C8B-B14F-4D97-AF65-F5344CB8AC3E}">
        <p14:creationId xmlns:p14="http://schemas.microsoft.com/office/powerpoint/2010/main" val="1406278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C26455DE-0E55-4167-8DC4-06CD5B54BC52}"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49</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smtClean="0"/>
              <a:t>Signal- want large for S/N</a:t>
            </a:r>
          </a:p>
        </p:txBody>
      </p:sp>
      <p:sp>
        <p:nvSpPr>
          <p:cNvPr id="59395" name="Rectangle 3"/>
          <p:cNvSpPr>
            <a:spLocks noGrp="1" noChangeArrowheads="1"/>
          </p:cNvSpPr>
          <p:nvPr>
            <p:ph type="body" idx="1"/>
          </p:nvPr>
        </p:nvSpPr>
        <p:spPr>
          <a:xfrm>
            <a:off x="86286" y="609600"/>
            <a:ext cx="9144000" cy="762000"/>
          </a:xfrm>
        </p:spPr>
        <p:txBody>
          <a:bodyPr>
            <a:normAutofit fontScale="55000" lnSpcReduction="20000"/>
          </a:bodyPr>
          <a:lstStyle/>
          <a:p>
            <a:pPr marL="0" lvl="0" indent="0">
              <a:spcBef>
                <a:spcPts val="0"/>
              </a:spcBef>
              <a:buNone/>
            </a:pPr>
            <a:r>
              <a:rPr lang="en-US" sz="6500" b="1" i="1" dirty="0" smtClean="0">
                <a:solidFill>
                  <a:schemeClr val="bg2">
                    <a:lumMod val="10000"/>
                  </a:schemeClr>
                </a:solidFill>
              </a:rPr>
              <a:t>We see gains </a:t>
            </a:r>
            <a:r>
              <a:rPr lang="en-US" sz="6500" b="1" i="1" dirty="0">
                <a:solidFill>
                  <a:schemeClr val="bg2">
                    <a:lumMod val="10000"/>
                  </a:schemeClr>
                </a:solidFill>
              </a:rPr>
              <a:t>&gt; </a:t>
            </a:r>
            <a:r>
              <a:rPr lang="en-US" sz="6500" b="1" i="1" dirty="0" smtClean="0">
                <a:solidFill>
                  <a:schemeClr val="bg2">
                    <a:lumMod val="10000"/>
                  </a:schemeClr>
                </a:solidFill>
              </a:rPr>
              <a:t>10</a:t>
            </a:r>
            <a:r>
              <a:rPr lang="en-US" sz="6500" b="1" i="1" baseline="30000" dirty="0" smtClean="0">
                <a:solidFill>
                  <a:schemeClr val="bg2">
                    <a:lumMod val="10000"/>
                  </a:schemeClr>
                </a:solidFill>
              </a:rPr>
              <a:t>7 </a:t>
            </a:r>
            <a:r>
              <a:rPr lang="en-US" sz="4400" b="1" i="1" dirty="0" smtClean="0">
                <a:solidFill>
                  <a:schemeClr val="bg2">
                    <a:lumMod val="10000"/>
                  </a:schemeClr>
                </a:solidFill>
              </a:rPr>
              <a:t> </a:t>
            </a:r>
            <a:r>
              <a:rPr lang="en-US" sz="6500" b="1" i="1" dirty="0" smtClean="0">
                <a:solidFill>
                  <a:schemeClr val="bg2">
                    <a:lumMod val="10000"/>
                  </a:schemeClr>
                </a:solidFill>
              </a:rPr>
              <a:t>in a chevron-pair</a:t>
            </a:r>
          </a:p>
          <a:p>
            <a:pPr marL="0" lvl="0" indent="0">
              <a:spcBef>
                <a:spcPts val="0"/>
              </a:spcBef>
              <a:buNone/>
            </a:pPr>
            <a:r>
              <a:rPr lang="en-US" b="1" dirty="0" smtClean="0">
                <a:solidFill>
                  <a:srgbClr val="FF0000"/>
                </a:solidFill>
              </a:rPr>
              <a:t> </a:t>
            </a:r>
            <a:endParaRPr lang="en-US" sz="4400" b="1" dirty="0">
              <a:solidFill>
                <a:srgbClr val="FF000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4" t="24167" r="42255" b="19167"/>
          <a:stretch/>
        </p:blipFill>
        <p:spPr bwMode="auto">
          <a:xfrm>
            <a:off x="2143685" y="1143000"/>
            <a:ext cx="5095315" cy="545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905000"/>
            <a:ext cx="2057400" cy="1742528"/>
          </a:xfrm>
          <a:prstGeom prst="rect">
            <a:avLst/>
          </a:prstGeom>
        </p:spPr>
        <p:txBody>
          <a:bodyPr wrap="square">
            <a:spAutoFit/>
          </a:bodyPr>
          <a:lstStyle/>
          <a:p>
            <a:pPr>
              <a:lnSpc>
                <a:spcPct val="85000"/>
              </a:lnSpc>
              <a:buClr>
                <a:srgbClr val="FFCC00"/>
              </a:buClr>
              <a:defRPr/>
            </a:pPr>
            <a:r>
              <a:rPr lang="en-US" b="1" dirty="0" err="1" smtClean="0">
                <a:solidFill>
                  <a:schemeClr val="accent4">
                    <a:lumMod val="10000"/>
                  </a:schemeClr>
                </a:solidFill>
              </a:rPr>
              <a:t>Ossy</a:t>
            </a:r>
            <a:r>
              <a:rPr lang="en-US" b="1" dirty="0" smtClean="0">
                <a:solidFill>
                  <a:schemeClr val="accent4">
                    <a:lumMod val="10000"/>
                  </a:schemeClr>
                </a:solidFill>
              </a:rPr>
              <a:t> </a:t>
            </a:r>
            <a:r>
              <a:rPr lang="en-US" b="1" dirty="0" err="1">
                <a:solidFill>
                  <a:schemeClr val="accent4">
                    <a:lumMod val="10000"/>
                  </a:schemeClr>
                </a:solidFill>
              </a:rPr>
              <a:t>Siegmund</a:t>
            </a:r>
            <a:r>
              <a:rPr lang="en-US" b="1" dirty="0">
                <a:solidFill>
                  <a:schemeClr val="accent4">
                    <a:lumMod val="10000"/>
                  </a:schemeClr>
                </a:solidFill>
              </a:rPr>
              <a:t>, Jason </a:t>
            </a:r>
            <a:r>
              <a:rPr lang="en-US" b="1" dirty="0" err="1">
                <a:solidFill>
                  <a:schemeClr val="accent4">
                    <a:lumMod val="10000"/>
                  </a:schemeClr>
                </a:solidFill>
              </a:rPr>
              <a:t>McPhate</a:t>
            </a:r>
            <a:r>
              <a:rPr lang="en-US" b="1" dirty="0">
                <a:solidFill>
                  <a:schemeClr val="accent4">
                    <a:lumMod val="10000"/>
                  </a:schemeClr>
                </a:solidFill>
              </a:rPr>
              <a:t>, Sharon </a:t>
            </a:r>
            <a:r>
              <a:rPr lang="en-US" b="1" dirty="0" err="1">
                <a:solidFill>
                  <a:schemeClr val="accent4">
                    <a:lumMod val="10000"/>
                  </a:schemeClr>
                </a:solidFill>
              </a:rPr>
              <a:t>Jelinsky</a:t>
            </a:r>
            <a:r>
              <a:rPr lang="en-US" b="1" dirty="0">
                <a:solidFill>
                  <a:schemeClr val="accent4">
                    <a:lumMod val="10000"/>
                  </a:schemeClr>
                </a:solidFill>
              </a:rPr>
              <a:t>, </a:t>
            </a:r>
            <a:r>
              <a:rPr lang="en-US" b="1" dirty="0" smtClean="0">
                <a:solidFill>
                  <a:schemeClr val="accent4">
                    <a:lumMod val="10000"/>
                  </a:schemeClr>
                </a:solidFill>
              </a:rPr>
              <a:t>SSL/UCB </a:t>
            </a:r>
          </a:p>
          <a:p>
            <a:pPr>
              <a:lnSpc>
                <a:spcPct val="85000"/>
              </a:lnSpc>
              <a:buClr>
                <a:srgbClr val="FFCC00"/>
              </a:buClr>
              <a:defRPr/>
            </a:pPr>
            <a:endParaRPr lang="en-US" b="1" dirty="0">
              <a:solidFill>
                <a:schemeClr val="accent4">
                  <a:lumMod val="10000"/>
                </a:schemeClr>
              </a:solidFill>
            </a:endParaRPr>
          </a:p>
          <a:p>
            <a:pPr>
              <a:lnSpc>
                <a:spcPct val="85000"/>
              </a:lnSpc>
              <a:buClr>
                <a:srgbClr val="FFCC00"/>
              </a:buClr>
              <a:defRPr/>
            </a:pPr>
            <a:r>
              <a:rPr lang="en-US" b="1" dirty="0" smtClean="0">
                <a:solidFill>
                  <a:schemeClr val="accent4">
                    <a:lumMod val="10000"/>
                  </a:schemeClr>
                </a:solidFill>
              </a:rPr>
              <a:t>ALD by Anil Mane and </a:t>
            </a:r>
            <a:r>
              <a:rPr lang="en-US" b="1" dirty="0">
                <a:solidFill>
                  <a:schemeClr val="accent4">
                    <a:lumMod val="10000"/>
                  </a:schemeClr>
                </a:solidFill>
              </a:rPr>
              <a:t> </a:t>
            </a:r>
            <a:r>
              <a:rPr lang="en-US" b="1" dirty="0" smtClean="0">
                <a:solidFill>
                  <a:schemeClr val="accent4">
                    <a:lumMod val="10000"/>
                  </a:schemeClr>
                </a:solidFill>
              </a:rPr>
              <a:t>Jeff Elam, ANL</a:t>
            </a:r>
            <a:endParaRPr lang="en-US" b="1" dirty="0">
              <a:solidFill>
                <a:schemeClr val="accent4">
                  <a:lumMod val="10000"/>
                </a:schemeClr>
              </a:solidFill>
            </a:endParaRPr>
          </a:p>
        </p:txBody>
      </p:sp>
    </p:spTree>
    <p:extLst>
      <p:ext uri="{BB962C8B-B14F-4D97-AF65-F5344CB8AC3E}">
        <p14:creationId xmlns:p14="http://schemas.microsoft.com/office/powerpoint/2010/main" val="1249030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B8113E5E-FD83-4438-BDEB-AFD6FA562918}" type="datetime1">
              <a:rPr lang="en-US"/>
              <a:pPr/>
              <a:t>12/8/2011</a:t>
            </a:fld>
            <a:endParaRPr lang="en-US"/>
          </a:p>
        </p:txBody>
      </p:sp>
      <p:sp>
        <p:nvSpPr>
          <p:cNvPr id="7" name="Slide Number Placeholder 4"/>
          <p:cNvSpPr>
            <a:spLocks noGrp="1"/>
          </p:cNvSpPr>
          <p:nvPr>
            <p:ph type="sldNum" sz="quarter" idx="11"/>
          </p:nvPr>
        </p:nvSpPr>
        <p:spPr/>
        <p:txBody>
          <a:bodyPr/>
          <a:lstStyle/>
          <a:p>
            <a:fld id="{06C2517C-2414-42DC-AECC-8E304976404E}" type="slidenum">
              <a:rPr lang="en-US"/>
              <a:pPr/>
              <a:t>5</a:t>
            </a:fld>
            <a:endParaRPr lang="en-US"/>
          </a:p>
        </p:txBody>
      </p:sp>
      <p:sp>
        <p:nvSpPr>
          <p:cNvPr id="8" name="Footer Placeholder 5"/>
          <p:cNvSpPr>
            <a:spLocks noGrp="1"/>
          </p:cNvSpPr>
          <p:nvPr>
            <p:ph type="ftr" sz="quarter" idx="12"/>
          </p:nvPr>
        </p:nvSpPr>
        <p:spPr/>
        <p:txBody>
          <a:bodyPr/>
          <a:lstStyle/>
          <a:p>
            <a:r>
              <a:rPr lang="en-US"/>
              <a:t>IBM Psec Timing</a:t>
            </a:r>
          </a:p>
        </p:txBody>
      </p:sp>
      <p:pic>
        <p:nvPicPr>
          <p:cNvPr id="34918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98437"/>
            <a:ext cx="8229600" cy="4525963"/>
          </a:xfrm>
        </p:spPr>
      </p:pic>
      <p:sp>
        <p:nvSpPr>
          <p:cNvPr id="349188" name="Text Box 4"/>
          <p:cNvSpPr txBox="1">
            <a:spLocks noChangeArrowheads="1"/>
          </p:cNvSpPr>
          <p:nvPr/>
        </p:nvSpPr>
        <p:spPr bwMode="auto">
          <a:xfrm>
            <a:off x="914400" y="4724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49191" name="Rectangle 7"/>
          <p:cNvSpPr>
            <a:spLocks noChangeArrowheads="1"/>
          </p:cNvSpPr>
          <p:nvPr/>
        </p:nvSpPr>
        <p:spPr bwMode="auto">
          <a:xfrm>
            <a:off x="0" y="4861799"/>
            <a:ext cx="9144000" cy="14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70000"/>
              </a:lnSpc>
            </a:pPr>
            <a:r>
              <a:rPr lang="en-US" sz="2400" b="1" dirty="0">
                <a:solidFill>
                  <a:schemeClr val="bg2">
                    <a:lumMod val="25000"/>
                  </a:schemeClr>
                </a:solidFill>
              </a:rPr>
              <a:t>Now with Karen </a:t>
            </a:r>
            <a:r>
              <a:rPr lang="en-US" sz="2400" b="1" dirty="0" err="1">
                <a:solidFill>
                  <a:schemeClr val="bg2">
                    <a:lumMod val="25000"/>
                  </a:schemeClr>
                </a:solidFill>
              </a:rPr>
              <a:t>Byrum</a:t>
            </a:r>
            <a:r>
              <a:rPr lang="en-US" sz="2400" b="1" dirty="0">
                <a:solidFill>
                  <a:schemeClr val="bg2">
                    <a:lumMod val="25000"/>
                  </a:schemeClr>
                </a:solidFill>
              </a:rPr>
              <a:t> (physicist)  and Gary Drake (Elec. Engineer) of Argonne National Lab, and Prof.’s Chin-</a:t>
            </a:r>
            <a:r>
              <a:rPr lang="en-US" sz="2400" b="1" dirty="0" err="1">
                <a:solidFill>
                  <a:schemeClr val="bg2">
                    <a:lumMod val="25000"/>
                  </a:schemeClr>
                </a:solidFill>
              </a:rPr>
              <a:t>Tu</a:t>
            </a:r>
            <a:r>
              <a:rPr lang="en-US" sz="2400" b="1" dirty="0">
                <a:solidFill>
                  <a:schemeClr val="bg2">
                    <a:lumMod val="25000"/>
                  </a:schemeClr>
                </a:solidFill>
              </a:rPr>
              <a:t> Chen and </a:t>
            </a:r>
            <a:r>
              <a:rPr lang="en-US" sz="2400" b="1" dirty="0" err="1">
                <a:solidFill>
                  <a:schemeClr val="bg2">
                    <a:lumMod val="25000"/>
                  </a:schemeClr>
                </a:solidFill>
              </a:rPr>
              <a:t>Chien</a:t>
            </a:r>
            <a:r>
              <a:rPr lang="en-US" sz="2400" b="1" dirty="0">
                <a:solidFill>
                  <a:schemeClr val="bg2">
                    <a:lumMod val="25000"/>
                  </a:schemeClr>
                </a:solidFill>
              </a:rPr>
              <a:t>-Minh Kao of the </a:t>
            </a:r>
            <a:r>
              <a:rPr lang="en-US" sz="2400" b="1" dirty="0" err="1">
                <a:solidFill>
                  <a:schemeClr val="bg2">
                    <a:lumMod val="25000"/>
                  </a:schemeClr>
                </a:solidFill>
              </a:rPr>
              <a:t>Dept</a:t>
            </a:r>
            <a:r>
              <a:rPr lang="en-US" sz="2400" b="1" dirty="0">
                <a:solidFill>
                  <a:schemeClr val="bg2">
                    <a:lumMod val="25000"/>
                  </a:schemeClr>
                </a:solidFill>
              </a:rPr>
              <a:t> of Radiology, Univ. of Chicago. Also have a MOU in progress with </a:t>
            </a:r>
            <a:r>
              <a:rPr lang="en-US" sz="2400" b="1" dirty="0" err="1">
                <a:solidFill>
                  <a:schemeClr val="bg2">
                    <a:lumMod val="25000"/>
                  </a:schemeClr>
                </a:solidFill>
              </a:rPr>
              <a:t>Saclay</a:t>
            </a:r>
            <a:r>
              <a:rPr lang="en-US" sz="2400" b="1" dirty="0">
                <a:solidFill>
                  <a:schemeClr val="bg2">
                    <a:lumMod val="25000"/>
                  </a:schemeClr>
                </a:solidFill>
              </a:rPr>
              <a:t> in France, and a close working relationship to Jerry </a:t>
            </a:r>
            <a:r>
              <a:rPr lang="en-US" sz="2400" b="1" dirty="0" err="1">
                <a:solidFill>
                  <a:schemeClr val="bg2">
                    <a:lumMod val="25000"/>
                  </a:schemeClr>
                </a:solidFill>
              </a:rPr>
              <a:t>Va’vra</a:t>
            </a:r>
            <a:r>
              <a:rPr lang="en-US" sz="2400" b="1" dirty="0">
                <a:solidFill>
                  <a:schemeClr val="bg2">
                    <a:lumMod val="25000"/>
                  </a:schemeClr>
                </a:solidFill>
              </a:rPr>
              <a:t> at SLAC. Have developed a community (e.g. </a:t>
            </a:r>
            <a:r>
              <a:rPr lang="en-US" sz="2400" b="1" dirty="0" err="1">
                <a:solidFill>
                  <a:schemeClr val="bg2">
                    <a:lumMod val="25000"/>
                  </a:schemeClr>
                </a:solidFill>
              </a:rPr>
              <a:t>Saclay</a:t>
            </a:r>
            <a:r>
              <a:rPr lang="en-US" sz="2400" b="1" dirty="0">
                <a:solidFill>
                  <a:schemeClr val="bg2">
                    <a:lumMod val="25000"/>
                  </a:schemeClr>
                </a:solidFill>
              </a:rPr>
              <a:t> workshop)</a:t>
            </a:r>
          </a:p>
        </p:txBody>
      </p:sp>
      <p:sp>
        <p:nvSpPr>
          <p:cNvPr id="349192" name="Rectangle 8"/>
          <p:cNvSpPr>
            <a:spLocks noChangeArrowheads="1"/>
          </p:cNvSpPr>
          <p:nvPr/>
        </p:nvSpPr>
        <p:spPr bwMode="auto">
          <a:xfrm>
            <a:off x="5889625" y="0"/>
            <a:ext cx="177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From 2005 slide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6364287"/>
            <a:ext cx="2030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49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74638"/>
            <a:ext cx="8229600" cy="868362"/>
          </a:xfrm>
        </p:spPr>
        <p:txBody>
          <a:bodyPr>
            <a:noAutofit/>
          </a:bodyPr>
          <a:lstStyle/>
          <a:p>
            <a:pPr eaLnBrk="1" hangingPunct="1">
              <a:lnSpc>
                <a:spcPct val="85000"/>
              </a:lnSpc>
              <a:defRPr/>
            </a:pPr>
            <a:r>
              <a:rPr lang="en-US" sz="5400" b="1" dirty="0" smtClean="0">
                <a:solidFill>
                  <a:srgbClr val="002060"/>
                </a:solidFill>
              </a:rPr>
              <a:t>Hermetic Packaging</a:t>
            </a:r>
            <a:br>
              <a:rPr lang="en-US" sz="5400" b="1" dirty="0" smtClean="0">
                <a:solidFill>
                  <a:srgbClr val="002060"/>
                </a:solidFill>
              </a:rPr>
            </a:br>
            <a:endParaRPr lang="en-US" sz="5400" b="1" dirty="0" smtClean="0">
              <a:solidFill>
                <a:srgbClr val="FF0000"/>
              </a:solidFill>
            </a:endParaRPr>
          </a:p>
        </p:txBody>
      </p:sp>
      <p:sp>
        <p:nvSpPr>
          <p:cNvPr id="59395" name="Rectangle 3"/>
          <p:cNvSpPr>
            <a:spLocks noGrp="1" noChangeArrowheads="1"/>
          </p:cNvSpPr>
          <p:nvPr>
            <p:ph idx="1"/>
          </p:nvPr>
        </p:nvSpPr>
        <p:spPr>
          <a:xfrm>
            <a:off x="457200" y="1268809"/>
            <a:ext cx="8229600" cy="510382"/>
          </a:xfrm>
        </p:spPr>
        <p:txBody>
          <a:bodyPr>
            <a:normAutofit fontScale="92500"/>
          </a:bodyPr>
          <a:lstStyle/>
          <a:p>
            <a:pPr>
              <a:lnSpc>
                <a:spcPct val="85000"/>
              </a:lnSpc>
              <a:buSzPct val="125000"/>
              <a:defRPr/>
            </a:pPr>
            <a:r>
              <a:rPr lang="en-US" b="1" dirty="0" smtClean="0">
                <a:solidFill>
                  <a:srgbClr val="151517"/>
                </a:solidFill>
              </a:rPr>
              <a:t>Top Seal and Photocathode- this year’s priority</a:t>
            </a:r>
            <a:endParaRPr lang="en-US" b="1" dirty="0">
              <a:solidFill>
                <a:srgbClr val="151517"/>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7A8057EE-A7E3-47A7-89E1-CDFB9D6B5DA1}"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Dec 9-10_2011 Collaboration Meeting Overview</a:t>
            </a:r>
            <a:endParaRPr lang="en-US" sz="1200" b="0" smtClean="0">
              <a:latin typeface="Arial" pitchFamily="34" charset="0"/>
            </a:endParaRP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50</a:t>
            </a:fld>
            <a:endParaRPr lang="en-US" sz="1200" b="0" smtClean="0">
              <a:latin typeface="Arial" pitchFamily="34" charset="0"/>
            </a:endParaRPr>
          </a:p>
        </p:txBody>
      </p:sp>
      <p:sp>
        <p:nvSpPr>
          <p:cNvPr id="3" name="Rounded Rectangle 2"/>
          <p:cNvSpPr/>
          <p:nvPr/>
        </p:nvSpPr>
        <p:spPr>
          <a:xfrm>
            <a:off x="1371600" y="1524000"/>
            <a:ext cx="2514600" cy="1295400"/>
          </a:xfrm>
          <a:prstGeom prst="roundRect">
            <a:avLst/>
          </a:prstGeom>
        </p:spPr>
        <p:txBody>
          <a:bodyPr wrap="square" rtlCol="0" anchor="ctr">
            <a:spAutoFit/>
          </a:bodyPr>
          <a:lstStyle/>
          <a:p>
            <a:pPr algn="ctr">
              <a:lnSpc>
                <a:spcPct val="85000"/>
              </a:lnSpc>
            </a:pPr>
            <a:endParaRPr lang="en-US" sz="2400" b="1" dirty="0" smtClean="0">
              <a:solidFill>
                <a:srgbClr val="151517"/>
              </a:solidFill>
            </a:endParaRPr>
          </a:p>
        </p:txBody>
      </p:sp>
      <p:sp>
        <p:nvSpPr>
          <p:cNvPr id="4" name="Rounded Rectangle 3"/>
          <p:cNvSpPr/>
          <p:nvPr/>
        </p:nvSpPr>
        <p:spPr>
          <a:xfrm>
            <a:off x="304800" y="2895600"/>
            <a:ext cx="2667000" cy="1676400"/>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sp>
        <p:nvSpPr>
          <p:cNvPr id="11" name="Rounded Rectangle 10"/>
          <p:cNvSpPr/>
          <p:nvPr/>
        </p:nvSpPr>
        <p:spPr>
          <a:xfrm>
            <a:off x="3200400" y="2819400"/>
            <a:ext cx="2514600" cy="1715729"/>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sp>
        <p:nvSpPr>
          <p:cNvPr id="12" name="Rounded Rectangle 11"/>
          <p:cNvSpPr/>
          <p:nvPr/>
        </p:nvSpPr>
        <p:spPr>
          <a:xfrm>
            <a:off x="5943600" y="2789904"/>
            <a:ext cx="2286000" cy="1699812"/>
          </a:xfrm>
          <a:prstGeom prst="roundRect">
            <a:avLst/>
          </a:prstGeom>
          <a:ln w="57150">
            <a:solidFill>
              <a:srgbClr val="C00000"/>
            </a:solidFill>
          </a:ln>
        </p:spPr>
        <p:txBody>
          <a:bodyPr wrap="square" rtlCol="0" anchor="ctr">
            <a:spAutoFit/>
          </a:bodyPr>
          <a:lstStyle/>
          <a:p>
            <a:pPr algn="ctr">
              <a:lnSpc>
                <a:spcPct val="85000"/>
              </a:lnSpc>
            </a:pPr>
            <a:endParaRPr lang="en-US" sz="2400" b="1" dirty="0" smtClean="0">
              <a:solidFill>
                <a:srgbClr val="15151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56" y="2978437"/>
            <a:ext cx="2194560" cy="1417320"/>
          </a:xfrm>
          <a:prstGeom prst="rect">
            <a:avLst/>
          </a:prstGeom>
        </p:spPr>
      </p:pic>
      <p:pic>
        <p:nvPicPr>
          <p:cNvPr id="14" name="Picture 13" descr="Large process tank.jpg"/>
          <p:cNvPicPr>
            <a:picLocks noChangeAspect="1"/>
          </p:cNvPicPr>
          <p:nvPr/>
        </p:nvPicPr>
        <p:blipFill>
          <a:blip r:embed="rId3"/>
          <a:stretch>
            <a:fillRect/>
          </a:stretch>
        </p:blipFill>
        <p:spPr>
          <a:xfrm>
            <a:off x="3581400" y="2819401"/>
            <a:ext cx="1770195" cy="1670314"/>
          </a:xfrm>
          <a:prstGeom prst="rect">
            <a:avLst/>
          </a:prstGeom>
        </p:spPr>
      </p:pic>
      <p:sp>
        <p:nvSpPr>
          <p:cNvPr id="6" name="TextBox 5"/>
          <p:cNvSpPr txBox="1"/>
          <p:nvPr/>
        </p:nvSpPr>
        <p:spPr>
          <a:xfrm>
            <a:off x="6172200" y="4815348"/>
            <a:ext cx="2514600" cy="1895904"/>
          </a:xfrm>
          <a:prstGeom prst="rect">
            <a:avLst/>
          </a:prstGeom>
          <a:noFill/>
        </p:spPr>
        <p:txBody>
          <a:bodyPr wrap="square" rtlCol="0">
            <a:spAutoFit/>
          </a:bodyPr>
          <a:lstStyle/>
          <a:p>
            <a:r>
              <a:rPr lang="en-US" sz="2800" b="1" dirty="0" smtClean="0">
                <a:solidFill>
                  <a:schemeClr val="accent4">
                    <a:lumMod val="10000"/>
                  </a:schemeClr>
                </a:solidFill>
              </a:rPr>
              <a:t>Commercial RFI for 100 tiles</a:t>
            </a:r>
          </a:p>
          <a:p>
            <a:pPr>
              <a:lnSpc>
                <a:spcPct val="85000"/>
              </a:lnSpc>
            </a:pPr>
            <a:r>
              <a:rPr lang="en-US" sz="2400" b="1" dirty="0" smtClean="0">
                <a:solidFill>
                  <a:srgbClr val="C00000"/>
                </a:solidFill>
              </a:rPr>
              <a:t>(Have had one proposal for 7K- 21K tiles/</a:t>
            </a:r>
            <a:r>
              <a:rPr lang="en-US" sz="2400" b="1" dirty="0" err="1" smtClean="0">
                <a:solidFill>
                  <a:srgbClr val="C00000"/>
                </a:solidFill>
              </a:rPr>
              <a:t>yr</a:t>
            </a:r>
            <a:r>
              <a:rPr lang="en-US" sz="2400" b="1" dirty="0" smtClean="0">
                <a:solidFill>
                  <a:srgbClr val="C00000"/>
                </a:solidFill>
              </a:rPr>
              <a:t>)</a:t>
            </a:r>
          </a:p>
        </p:txBody>
      </p:sp>
      <p:sp>
        <p:nvSpPr>
          <p:cNvPr id="8" name="TextBox 7"/>
          <p:cNvSpPr txBox="1"/>
          <p:nvPr/>
        </p:nvSpPr>
        <p:spPr>
          <a:xfrm>
            <a:off x="76200" y="4800600"/>
            <a:ext cx="3124200" cy="954107"/>
          </a:xfrm>
          <a:prstGeom prst="rect">
            <a:avLst/>
          </a:prstGeom>
          <a:noFill/>
        </p:spPr>
        <p:txBody>
          <a:bodyPr wrap="square" rtlCol="0">
            <a:spAutoFit/>
          </a:bodyPr>
          <a:lstStyle/>
          <a:p>
            <a:r>
              <a:rPr lang="en-US" sz="2800" b="1" dirty="0" smtClean="0">
                <a:solidFill>
                  <a:schemeClr val="accent4">
                    <a:lumMod val="10000"/>
                  </a:schemeClr>
                </a:solidFill>
              </a:rPr>
              <a:t>Tile Development Facility at ANL</a:t>
            </a:r>
          </a:p>
        </p:txBody>
      </p:sp>
      <p:sp>
        <p:nvSpPr>
          <p:cNvPr id="9" name="TextBox 8"/>
          <p:cNvSpPr txBox="1"/>
          <p:nvPr/>
        </p:nvSpPr>
        <p:spPr>
          <a:xfrm>
            <a:off x="3048000" y="4800600"/>
            <a:ext cx="3276600" cy="954107"/>
          </a:xfrm>
          <a:prstGeom prst="rect">
            <a:avLst/>
          </a:prstGeom>
          <a:noFill/>
        </p:spPr>
        <p:txBody>
          <a:bodyPr wrap="square" rtlCol="0">
            <a:spAutoFit/>
          </a:bodyPr>
          <a:lstStyle/>
          <a:p>
            <a:r>
              <a:rPr lang="en-US" sz="2800" b="1" dirty="0" smtClean="0">
                <a:solidFill>
                  <a:schemeClr val="accent4">
                    <a:lumMod val="10000"/>
                  </a:schemeClr>
                </a:solidFill>
              </a:rPr>
              <a:t>Production Facility at SSL/UCB</a:t>
            </a: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24" t="12347" r="40568" b="22838"/>
          <a:stretch/>
        </p:blipFill>
        <p:spPr bwMode="auto">
          <a:xfrm>
            <a:off x="6128032" y="2819401"/>
            <a:ext cx="1613888" cy="157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H="1">
            <a:off x="2057400" y="1828800"/>
            <a:ext cx="2209800" cy="990601"/>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267200" y="1779191"/>
            <a:ext cx="0" cy="1010713"/>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4267200" y="1828800"/>
            <a:ext cx="2438400" cy="961104"/>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533400" y="1823003"/>
            <a:ext cx="2472152" cy="523220"/>
          </a:xfrm>
          <a:prstGeom prst="rect">
            <a:avLst/>
          </a:prstGeom>
          <a:noFill/>
        </p:spPr>
        <p:txBody>
          <a:bodyPr wrap="none" rtlCol="0">
            <a:spAutoFit/>
          </a:bodyPr>
          <a:lstStyle/>
          <a:p>
            <a:r>
              <a:rPr lang="en-US" sz="2800" b="1" dirty="0" smtClean="0">
                <a:solidFill>
                  <a:srgbClr val="FF0000"/>
                </a:solidFill>
              </a:rPr>
              <a:t>3 parallel paths</a:t>
            </a:r>
          </a:p>
        </p:txBody>
      </p:sp>
    </p:spTree>
    <p:extLst>
      <p:ext uri="{BB962C8B-B14F-4D97-AF65-F5344CB8AC3E}">
        <p14:creationId xmlns:p14="http://schemas.microsoft.com/office/powerpoint/2010/main" val="69635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xfrm>
            <a:off x="4186002" y="6473701"/>
            <a:ext cx="4729398" cy="460499"/>
          </a:xfrm>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lvl="0" algn="l" eaLnBrk="1" hangingPunct="1">
              <a:lnSpc>
                <a:spcPct val="100000"/>
              </a:lnSpc>
              <a:spcBef>
                <a:spcPts val="0"/>
              </a:spcBef>
              <a:buNone/>
            </a:pPr>
            <a:fld id="{68EA49F1-D0D2-46DA-9061-68D53CE00DA3}" type="slidenum">
              <a:rPr lang="en-US" sz="1200" b="0" smtClean="0">
                <a:latin typeface="Arial" pitchFamily="34" charset="0"/>
              </a:rPr>
              <a:pPr lvl="0" algn="l" eaLnBrk="1" hangingPunct="1">
                <a:lnSpc>
                  <a:spcPct val="100000"/>
                </a:lnSpc>
                <a:spcBef>
                  <a:spcPts val="0"/>
                </a:spcBef>
                <a:buNone/>
              </a:pPr>
              <a:t>51</a:t>
            </a:fld>
            <a:r>
              <a:rPr lang="en-US" sz="2000" dirty="0" err="1" smtClean="0">
                <a:solidFill>
                  <a:srgbClr val="DADADA">
                    <a:lumMod val="10000"/>
                  </a:srgbClr>
                </a:solidFill>
                <a:latin typeface="Calibri"/>
              </a:rPr>
              <a:t>Razib</a:t>
            </a:r>
            <a:r>
              <a:rPr lang="en-US" sz="2000" dirty="0" smtClean="0">
                <a:solidFill>
                  <a:srgbClr val="DADADA">
                    <a:lumMod val="10000"/>
                  </a:srgbClr>
                </a:solidFill>
                <a:latin typeface="Calibri"/>
              </a:rPr>
              <a:t> </a:t>
            </a:r>
            <a:r>
              <a:rPr lang="en-US" sz="2000" dirty="0" err="1" smtClean="0">
                <a:solidFill>
                  <a:srgbClr val="DADADA">
                    <a:lumMod val="10000"/>
                  </a:srgbClr>
                </a:solidFill>
                <a:latin typeface="Calibri"/>
              </a:rPr>
              <a:t>Obaid</a:t>
            </a:r>
            <a:r>
              <a:rPr lang="en-US" sz="2000" dirty="0" smtClean="0">
                <a:solidFill>
                  <a:srgbClr val="DADADA">
                    <a:lumMod val="10000"/>
                  </a:srgbClr>
                </a:solidFill>
                <a:latin typeface="Calibri"/>
              </a:rPr>
              <a:t>  and Matt </a:t>
            </a:r>
            <a:r>
              <a:rPr lang="en-US" sz="2000" dirty="0" err="1" smtClean="0">
                <a:solidFill>
                  <a:srgbClr val="DADADA">
                    <a:lumMod val="10000"/>
                  </a:srgbClr>
                </a:solidFill>
                <a:latin typeface="Calibri"/>
              </a:rPr>
              <a:t>Wetstein</a:t>
            </a:r>
            <a:r>
              <a:rPr lang="en-US" sz="2000" dirty="0" smtClean="0">
                <a:solidFill>
                  <a:srgbClr val="DADADA">
                    <a:lumMod val="10000"/>
                  </a:srgbClr>
                </a:solidFill>
                <a:latin typeface="Calibri"/>
              </a:rPr>
              <a:t> </a:t>
            </a:r>
            <a:endParaRPr lang="en-US" sz="2000" dirty="0">
              <a:solidFill>
                <a:srgbClr val="DADADA">
                  <a:lumMod val="10000"/>
                </a:srgbClr>
              </a:solidFill>
              <a:latin typeface="Calibri"/>
            </a:endParaRPr>
          </a:p>
          <a:p>
            <a:pPr eaLnBrk="1" hangingPunct="1">
              <a:lnSpc>
                <a:spcPct val="100000"/>
              </a:lnSpc>
              <a:spcBef>
                <a:spcPct val="0"/>
              </a:spcBef>
              <a:buFontTx/>
              <a:buNone/>
            </a:pPr>
            <a:endParaRPr lang="en-US" sz="1200" b="0" dirty="0" smtClean="0">
              <a:latin typeface="Arial" pitchFamily="34" charset="0"/>
            </a:endParaRP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a:t>
            </a:r>
            <a:r>
              <a:rPr lang="en-US" sz="5400" b="1" dirty="0" smtClean="0">
                <a:solidFill>
                  <a:srgbClr val="002060"/>
                </a:solidFill>
              </a:rPr>
              <a:t>Plates</a:t>
            </a:r>
            <a:endParaRPr lang="en-US" sz="5400" b="1" dirty="0" smtClean="0">
              <a:solidFill>
                <a:srgbClr val="002060"/>
              </a:solidFill>
            </a:endParaRPr>
          </a:p>
        </p:txBody>
      </p:sp>
      <p:sp>
        <p:nvSpPr>
          <p:cNvPr id="59395" name="Rectangle 3"/>
          <p:cNvSpPr>
            <a:spLocks noGrp="1" noChangeArrowheads="1"/>
          </p:cNvSpPr>
          <p:nvPr>
            <p:ph type="body" idx="1"/>
          </p:nvPr>
        </p:nvSpPr>
        <p:spPr>
          <a:xfrm>
            <a:off x="0" y="1066800"/>
            <a:ext cx="9144000" cy="762000"/>
          </a:xfrm>
        </p:spPr>
        <p:txBody>
          <a:bodyPr>
            <a:normAutofit/>
          </a:bodyPr>
          <a:lstStyle/>
          <a:p>
            <a:pPr>
              <a:lnSpc>
                <a:spcPct val="65000"/>
              </a:lnSpc>
              <a:buClr>
                <a:srgbClr val="FFCC00"/>
              </a:buClr>
              <a:defRPr/>
            </a:pPr>
            <a:r>
              <a:rPr lang="en-US" b="1" dirty="0" smtClean="0">
                <a:solidFill>
                  <a:schemeClr val="accent2">
                    <a:lumMod val="75000"/>
                  </a:schemeClr>
                </a:solidFill>
              </a:rPr>
              <a:t>Argonne ALD  and test Facilities</a:t>
            </a:r>
            <a:endParaRPr lang="en-US" b="1" dirty="0">
              <a:solidFill>
                <a:schemeClr val="accent2">
                  <a:lumMod val="75000"/>
                </a:schemeClr>
              </a:solidFill>
            </a:endParaRPr>
          </a:p>
        </p:txBody>
      </p:sp>
      <p:pic>
        <p:nvPicPr>
          <p:cNvPr id="4098" name="Picture 2" descr="C:\Users\frisch\Desktop\Documents\fast_timing\Figures\matt_test_st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3040"/>
            <a:ext cx="4246700" cy="24993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86" t="20515" r="24613" b="20883"/>
          <a:stretch/>
        </p:blipFill>
        <p:spPr bwMode="auto">
          <a:xfrm>
            <a:off x="304800" y="4191000"/>
            <a:ext cx="3984955" cy="262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ANLAnil\ANL work\ANL Photos taken by camera\grid photos\P32700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381508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9456" y="1295400"/>
            <a:ext cx="4267200" cy="2585323"/>
          </a:xfrm>
          <a:prstGeom prst="rect">
            <a:avLst/>
          </a:prstGeom>
          <a:noFill/>
        </p:spPr>
        <p:txBody>
          <a:bodyPr wrap="square" rtlCol="0">
            <a:spAutoFit/>
          </a:bodyPr>
          <a:lstStyle/>
          <a:p>
            <a:pPr marL="285750" indent="-285750">
              <a:buFont typeface="Arial" pitchFamily="34" charset="0"/>
              <a:buChar char="•"/>
            </a:pPr>
            <a:r>
              <a:rPr lang="en-US" b="1" dirty="0" smtClean="0">
                <a:solidFill>
                  <a:schemeClr val="accent4">
                    <a:lumMod val="10000"/>
                  </a:schemeClr>
                </a:solidFill>
              </a:rPr>
              <a:t>In situ measurements of R (Anil)</a:t>
            </a:r>
          </a:p>
          <a:p>
            <a:pPr marL="285750" indent="-285750">
              <a:buFont typeface="Arial" pitchFamily="34" charset="0"/>
              <a:buChar char="•"/>
            </a:pPr>
            <a:r>
              <a:rPr lang="en-US" b="1" dirty="0" err="1" smtClean="0">
                <a:solidFill>
                  <a:schemeClr val="accent4">
                    <a:lumMod val="10000"/>
                  </a:schemeClr>
                </a:solidFill>
              </a:rPr>
              <a:t>Femto</a:t>
            </a:r>
            <a:r>
              <a:rPr lang="en-US" b="1" dirty="0" smtClean="0">
                <a:solidFill>
                  <a:schemeClr val="accent4">
                    <a:lumMod val="10000"/>
                  </a:schemeClr>
                </a:solidFill>
              </a:rPr>
              <a:t>-second laser time/position measurements (Matt, Bernhard, </a:t>
            </a:r>
            <a:r>
              <a:rPr lang="en-US" b="1" dirty="0" err="1" smtClean="0">
                <a:solidFill>
                  <a:schemeClr val="accent4">
                    <a:lumMod val="10000"/>
                  </a:schemeClr>
                </a:solidFill>
              </a:rPr>
              <a:t>Razib</a:t>
            </a:r>
            <a:r>
              <a:rPr lang="en-US" b="1" dirty="0" smtClean="0">
                <a:solidFill>
                  <a:schemeClr val="accent4">
                    <a:lumMod val="10000"/>
                  </a:schemeClr>
                </a:solidFill>
              </a:rPr>
              <a:t>, Sasha)</a:t>
            </a:r>
          </a:p>
          <a:p>
            <a:pPr marL="285750" indent="-285750">
              <a:buFont typeface="Arial" pitchFamily="34" charset="0"/>
              <a:buChar char="•"/>
            </a:pPr>
            <a:r>
              <a:rPr lang="en-US" b="1" dirty="0" smtClean="0">
                <a:solidFill>
                  <a:schemeClr val="accent4">
                    <a:lumMod val="10000"/>
                  </a:schemeClr>
                </a:solidFill>
              </a:rPr>
              <a:t>33 mm development program</a:t>
            </a:r>
          </a:p>
          <a:p>
            <a:pPr marL="285750" indent="-285750">
              <a:buFont typeface="Arial" pitchFamily="34" charset="0"/>
              <a:buChar char="•"/>
            </a:pPr>
            <a:r>
              <a:rPr lang="en-US" b="1" dirty="0" smtClean="0">
                <a:solidFill>
                  <a:schemeClr val="accent4">
                    <a:lumMod val="10000"/>
                  </a:schemeClr>
                </a:solidFill>
              </a:rPr>
              <a:t>8” anode injection measurements</a:t>
            </a:r>
          </a:p>
          <a:p>
            <a:pPr marL="285750" indent="-285750">
              <a:buFont typeface="Arial" pitchFamily="34" charset="0"/>
              <a:buChar char="•"/>
            </a:pPr>
            <a:endParaRPr lang="en-US" b="1" dirty="0" smtClean="0">
              <a:solidFill>
                <a:schemeClr val="accent4">
                  <a:lumMod val="10000"/>
                </a:schemeClr>
              </a:solidFill>
            </a:endParaRPr>
          </a:p>
          <a:p>
            <a:pPr marL="285750" indent="-285750">
              <a:buFont typeface="Arial" pitchFamily="34" charset="0"/>
              <a:buChar char="•"/>
            </a:pPr>
            <a:endParaRPr lang="en-US" b="1" dirty="0" smtClean="0">
              <a:solidFill>
                <a:schemeClr val="accent4">
                  <a:lumMod val="10000"/>
                </a:schemeClr>
              </a:solidFill>
            </a:endParaRPr>
          </a:p>
          <a:p>
            <a:pPr marL="285750" indent="-285750">
              <a:buFont typeface="Arial" pitchFamily="34" charset="0"/>
              <a:buChar char="•"/>
            </a:pPr>
            <a:endParaRPr lang="en-US" b="1" dirty="0">
              <a:solidFill>
                <a:srgbClr val="002060"/>
              </a:solidFill>
            </a:endParaRPr>
          </a:p>
        </p:txBody>
      </p:sp>
      <p:sp>
        <p:nvSpPr>
          <p:cNvPr id="4" name="TextBox 3"/>
          <p:cNvSpPr txBox="1"/>
          <p:nvPr/>
        </p:nvSpPr>
        <p:spPr>
          <a:xfrm>
            <a:off x="5410200" y="5848290"/>
            <a:ext cx="3276600" cy="400110"/>
          </a:xfrm>
          <a:prstGeom prst="rect">
            <a:avLst/>
          </a:prstGeom>
          <a:noFill/>
        </p:spPr>
        <p:txBody>
          <a:bodyPr wrap="square" rtlCol="0">
            <a:spAutoFit/>
          </a:bodyPr>
          <a:lstStyle/>
          <a:p>
            <a:r>
              <a:rPr lang="en-US" sz="2000" b="1" dirty="0" smtClean="0">
                <a:solidFill>
                  <a:schemeClr val="accent4">
                    <a:lumMod val="10000"/>
                  </a:schemeClr>
                </a:solidFill>
              </a:rPr>
              <a:t>Anil Mani and Bob Wagner </a:t>
            </a:r>
            <a:endParaRPr lang="en-US" sz="2000" b="1" dirty="0">
              <a:solidFill>
                <a:schemeClr val="accent4">
                  <a:lumMod val="10000"/>
                </a:schemeClr>
              </a:solidFill>
            </a:endParaRPr>
          </a:p>
        </p:txBody>
      </p:sp>
    </p:spTree>
    <p:extLst>
      <p:ext uri="{BB962C8B-B14F-4D97-AF65-F5344CB8AC3E}">
        <p14:creationId xmlns:p14="http://schemas.microsoft.com/office/powerpoint/2010/main" val="812275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52</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59394" name="Rectangle 2"/>
          <p:cNvSpPr>
            <a:spLocks noGrp="1" noRot="1" noChangeArrowheads="1"/>
          </p:cNvSpPr>
          <p:nvPr>
            <p:ph type="title"/>
          </p:nvPr>
        </p:nvSpPr>
        <p:spPr>
          <a:xfrm>
            <a:off x="0" y="182563"/>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a:t>
            </a:r>
            <a:r>
              <a:rPr lang="en-US" sz="5400" b="1" dirty="0" smtClean="0">
                <a:solidFill>
                  <a:srgbClr val="002060"/>
                </a:solidFill>
              </a:rPr>
              <a:t>Plates-SSL</a:t>
            </a:r>
            <a:endParaRPr lang="en-US" sz="5400" b="1" dirty="0" smtClean="0">
              <a:solidFill>
                <a:srgbClr val="002060"/>
              </a:solidFill>
            </a:endParaRPr>
          </a:p>
        </p:txBody>
      </p:sp>
      <p:sp>
        <p:nvSpPr>
          <p:cNvPr id="59395" name="Rectangle 3"/>
          <p:cNvSpPr>
            <a:spLocks noGrp="1" noChangeArrowheads="1"/>
          </p:cNvSpPr>
          <p:nvPr>
            <p:ph type="body" idx="1"/>
          </p:nvPr>
        </p:nvSpPr>
        <p:spPr>
          <a:xfrm>
            <a:off x="0" y="1066800"/>
            <a:ext cx="9144000" cy="762000"/>
          </a:xfrm>
        </p:spPr>
        <p:txBody>
          <a:bodyPr>
            <a:normAutofit/>
          </a:bodyPr>
          <a:lstStyle/>
          <a:p>
            <a:pPr>
              <a:lnSpc>
                <a:spcPct val="65000"/>
              </a:lnSpc>
              <a:buClr>
                <a:srgbClr val="FFCC00"/>
              </a:buClr>
              <a:defRPr/>
            </a:pPr>
            <a:r>
              <a:rPr lang="en-US" b="1" dirty="0" smtClean="0">
                <a:solidFill>
                  <a:schemeClr val="accent2">
                    <a:lumMod val="75000"/>
                  </a:schemeClr>
                </a:solidFill>
              </a:rPr>
              <a:t>SSL (Berkeley) Test/Fab Facilities</a:t>
            </a:r>
            <a:endParaRPr lang="en-US" b="1" dirty="0">
              <a:solidFill>
                <a:schemeClr val="accent2">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323828"/>
            <a:ext cx="5616547" cy="330557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328" t="27168" r="8623" b="23325"/>
          <a:stretch/>
        </p:blipFill>
        <p:spPr>
          <a:xfrm>
            <a:off x="0" y="4136923"/>
            <a:ext cx="3421307" cy="2514600"/>
          </a:xfrm>
          <a:prstGeom prst="rect">
            <a:avLst/>
          </a:prstGeom>
        </p:spPr>
      </p:pic>
      <p:pic>
        <p:nvPicPr>
          <p:cNvPr id="11" name="Picture 10" descr="Large process tank.jpg"/>
          <p:cNvPicPr>
            <a:picLocks noChangeAspect="1"/>
          </p:cNvPicPr>
          <p:nvPr/>
        </p:nvPicPr>
        <p:blipFill>
          <a:blip r:embed="rId4"/>
          <a:stretch>
            <a:fillRect/>
          </a:stretch>
        </p:blipFill>
        <p:spPr>
          <a:xfrm>
            <a:off x="381000" y="1447800"/>
            <a:ext cx="2743200" cy="2588419"/>
          </a:xfrm>
          <a:prstGeom prst="rect">
            <a:avLst/>
          </a:prstGeom>
        </p:spPr>
      </p:pic>
      <p:sp>
        <p:nvSpPr>
          <p:cNvPr id="3" name="TextBox 2"/>
          <p:cNvSpPr txBox="1"/>
          <p:nvPr/>
        </p:nvSpPr>
        <p:spPr>
          <a:xfrm>
            <a:off x="3276600" y="1676400"/>
            <a:ext cx="5181600" cy="1323439"/>
          </a:xfrm>
          <a:prstGeom prst="rect">
            <a:avLst/>
          </a:prstGeom>
          <a:noFill/>
        </p:spPr>
        <p:txBody>
          <a:bodyPr wrap="square" rtlCol="0">
            <a:spAutoFit/>
          </a:bodyPr>
          <a:lstStyle/>
          <a:p>
            <a:r>
              <a:rPr lang="en-US" sz="2000" b="1" dirty="0" err="1" smtClean="0">
                <a:solidFill>
                  <a:srgbClr val="C00000"/>
                </a:solidFill>
              </a:rPr>
              <a:t>Ossy</a:t>
            </a:r>
            <a:r>
              <a:rPr lang="en-US" sz="2000" b="1" dirty="0" smtClean="0">
                <a:solidFill>
                  <a:srgbClr val="C00000"/>
                </a:solidFill>
              </a:rPr>
              <a:t> </a:t>
            </a:r>
            <a:r>
              <a:rPr lang="en-US" sz="2000" b="1" dirty="0" err="1" smtClean="0">
                <a:solidFill>
                  <a:srgbClr val="C00000"/>
                </a:solidFill>
              </a:rPr>
              <a:t>Siegmund</a:t>
            </a:r>
            <a:r>
              <a:rPr lang="en-US" sz="2000" b="1" dirty="0" smtClean="0">
                <a:solidFill>
                  <a:srgbClr val="C00000"/>
                </a:solidFill>
              </a:rPr>
              <a:t>, Jason </a:t>
            </a:r>
            <a:r>
              <a:rPr lang="en-US" sz="2000" b="1" dirty="0" err="1" smtClean="0">
                <a:solidFill>
                  <a:srgbClr val="C00000"/>
                </a:solidFill>
              </a:rPr>
              <a:t>McPhate</a:t>
            </a:r>
            <a:r>
              <a:rPr lang="en-US" sz="2000" b="1" dirty="0" smtClean="0">
                <a:solidFill>
                  <a:srgbClr val="C00000"/>
                </a:solidFill>
              </a:rPr>
              <a:t>, Sharon </a:t>
            </a:r>
            <a:r>
              <a:rPr lang="en-US" sz="2000" b="1" dirty="0" err="1" smtClean="0">
                <a:solidFill>
                  <a:srgbClr val="C00000"/>
                </a:solidFill>
              </a:rPr>
              <a:t>Jelenski</a:t>
            </a:r>
            <a:r>
              <a:rPr lang="en-US" sz="2000" b="1" dirty="0" smtClean="0">
                <a:solidFill>
                  <a:srgbClr val="C00000"/>
                </a:solidFill>
              </a:rPr>
              <a:t>, and Anton </a:t>
            </a:r>
            <a:r>
              <a:rPr lang="en-US" sz="2000" b="1" dirty="0" err="1" smtClean="0">
                <a:solidFill>
                  <a:srgbClr val="C00000"/>
                </a:solidFill>
              </a:rPr>
              <a:t>Tremsin</a:t>
            </a:r>
            <a:r>
              <a:rPr lang="en-US" sz="2000" b="1" dirty="0" smtClean="0">
                <a:solidFill>
                  <a:srgbClr val="C00000"/>
                </a:solidFill>
              </a:rPr>
              <a:t>-</a:t>
            </a:r>
          </a:p>
          <a:p>
            <a:r>
              <a:rPr lang="en-US" sz="2000" b="1" dirty="0" smtClean="0">
                <a:solidFill>
                  <a:srgbClr val="C00000"/>
                </a:solidFill>
              </a:rPr>
              <a:t> </a:t>
            </a:r>
            <a:r>
              <a:rPr lang="en-US" sz="2000" b="1" dirty="0" smtClean="0">
                <a:solidFill>
                  <a:srgbClr val="002060"/>
                </a:solidFill>
              </a:rPr>
              <a:t>Decades of experience</a:t>
            </a:r>
          </a:p>
          <a:p>
            <a:r>
              <a:rPr lang="en-US" sz="2000" b="1" dirty="0" smtClean="0">
                <a:solidFill>
                  <a:srgbClr val="002060"/>
                </a:solidFill>
              </a:rPr>
              <a:t>(some of us have decades of inexperience?)</a:t>
            </a:r>
            <a:endParaRPr lang="en-US" sz="2000" b="1" dirty="0">
              <a:solidFill>
                <a:srgbClr val="002060"/>
              </a:solidFill>
            </a:endParaRPr>
          </a:p>
        </p:txBody>
      </p:sp>
    </p:spTree>
    <p:extLst>
      <p:ext uri="{BB962C8B-B14F-4D97-AF65-F5344CB8AC3E}">
        <p14:creationId xmlns:p14="http://schemas.microsoft.com/office/powerpoint/2010/main" val="3296455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53</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a:t>
            </a:r>
            <a:r>
              <a:rPr lang="en-US" sz="5400" b="1" dirty="0" smtClean="0">
                <a:solidFill>
                  <a:srgbClr val="002060"/>
                </a:solidFill>
              </a:rPr>
              <a:t>Plates</a:t>
            </a:r>
            <a:endParaRPr lang="en-US" sz="5400" b="1" dirty="0" smtClean="0">
              <a:solidFill>
                <a:srgbClr val="002060"/>
              </a:solidFill>
            </a:endParaRPr>
          </a:p>
        </p:txBody>
      </p:sp>
      <p:sp>
        <p:nvSpPr>
          <p:cNvPr id="59395" name="Rectangle 3"/>
          <p:cNvSpPr>
            <a:spLocks noGrp="1" noChangeArrowheads="1"/>
          </p:cNvSpPr>
          <p:nvPr>
            <p:ph type="body" idx="1"/>
          </p:nvPr>
        </p:nvSpPr>
        <p:spPr>
          <a:xfrm>
            <a:off x="86286" y="609600"/>
            <a:ext cx="9144000" cy="762000"/>
          </a:xfrm>
        </p:spPr>
        <p:txBody>
          <a:bodyPr>
            <a:normAutofit fontScale="62500" lnSpcReduction="20000"/>
          </a:bodyPr>
          <a:lstStyle/>
          <a:p>
            <a:pPr marL="0" lvl="0" indent="0">
              <a:spcBef>
                <a:spcPts val="0"/>
              </a:spcBef>
              <a:buNone/>
            </a:pPr>
            <a:r>
              <a:rPr lang="en-US" sz="4000" b="1" dirty="0" smtClean="0">
                <a:solidFill>
                  <a:schemeClr val="accent2">
                    <a:lumMod val="50000"/>
                  </a:schemeClr>
                </a:solidFill>
              </a:rPr>
              <a:t>Performance:  </a:t>
            </a:r>
            <a:r>
              <a:rPr lang="en-US" sz="4000" b="1" dirty="0" smtClean="0">
                <a:solidFill>
                  <a:srgbClr val="FF0000"/>
                </a:solidFill>
              </a:rPr>
              <a:t>First, the gain.  We see gains </a:t>
            </a:r>
            <a:r>
              <a:rPr lang="en-US" sz="4000" b="1" dirty="0">
                <a:solidFill>
                  <a:srgbClr val="FF0000"/>
                </a:solidFill>
              </a:rPr>
              <a:t>&gt; </a:t>
            </a:r>
            <a:r>
              <a:rPr lang="en-US" sz="4000" b="1" dirty="0" smtClean="0">
                <a:solidFill>
                  <a:srgbClr val="FF0000"/>
                </a:solidFill>
              </a:rPr>
              <a:t>10</a:t>
            </a:r>
            <a:r>
              <a:rPr lang="en-US" sz="4000" b="1" baseline="30000" dirty="0" smtClean="0">
                <a:solidFill>
                  <a:srgbClr val="FF0000"/>
                </a:solidFill>
              </a:rPr>
              <a:t>7 </a:t>
            </a:r>
            <a:r>
              <a:rPr lang="en-US" sz="2600" b="1" dirty="0" smtClean="0">
                <a:solidFill>
                  <a:schemeClr val="accent2">
                    <a:lumMod val="75000"/>
                  </a:schemeClr>
                </a:solidFill>
              </a:rPr>
              <a:t> </a:t>
            </a:r>
            <a:r>
              <a:rPr lang="en-US" sz="4000" b="1" dirty="0" smtClean="0">
                <a:solidFill>
                  <a:srgbClr val="FF0000"/>
                </a:solidFill>
              </a:rPr>
              <a:t>in a chevron-pair;</a:t>
            </a:r>
          </a:p>
          <a:p>
            <a:pPr marL="0" lvl="0" indent="0">
              <a:spcBef>
                <a:spcPts val="0"/>
              </a:spcBef>
              <a:buNone/>
            </a:pPr>
            <a:r>
              <a:rPr lang="en-US" b="1" dirty="0" smtClean="0">
                <a:solidFill>
                  <a:srgbClr val="FF0000"/>
                </a:solidFill>
              </a:rPr>
              <a:t> </a:t>
            </a:r>
            <a:r>
              <a:rPr lang="en-US" sz="4000" b="1" dirty="0" smtClean="0">
                <a:solidFill>
                  <a:srgbClr val="FF0000"/>
                </a:solidFill>
              </a:rPr>
              <a:t>&gt; 10</a:t>
            </a:r>
            <a:r>
              <a:rPr lang="en-US" sz="4000" b="1" baseline="30000" dirty="0">
                <a:solidFill>
                  <a:srgbClr val="FF0000"/>
                </a:solidFill>
              </a:rPr>
              <a:t>5</a:t>
            </a:r>
            <a:r>
              <a:rPr lang="en-US" sz="4000" b="1" baseline="30000" dirty="0" smtClean="0">
                <a:solidFill>
                  <a:srgbClr val="FF0000"/>
                </a:solidFill>
              </a:rPr>
              <a:t> </a:t>
            </a:r>
            <a:r>
              <a:rPr lang="en-US" sz="4000" b="1" dirty="0" smtClean="0">
                <a:solidFill>
                  <a:schemeClr val="accent2">
                    <a:lumMod val="75000"/>
                  </a:schemeClr>
                </a:solidFill>
              </a:rPr>
              <a:t> </a:t>
            </a:r>
            <a:r>
              <a:rPr lang="en-US" sz="4000" b="1" dirty="0" smtClean="0">
                <a:solidFill>
                  <a:srgbClr val="FF0000"/>
                </a:solidFill>
              </a:rPr>
              <a:t>in a single plate (attractive possibility for cost/simplicity)</a:t>
            </a:r>
            <a:endParaRPr lang="en-US" sz="4400" b="1" dirty="0">
              <a:solidFill>
                <a:srgbClr val="FF000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4" t="24167" r="42255" b="19167"/>
          <a:stretch/>
        </p:blipFill>
        <p:spPr bwMode="auto">
          <a:xfrm>
            <a:off x="1905000" y="1295400"/>
            <a:ext cx="4953000" cy="530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905000"/>
            <a:ext cx="2057400" cy="1034129"/>
          </a:xfrm>
          <a:prstGeom prst="rect">
            <a:avLst/>
          </a:prstGeom>
        </p:spPr>
        <p:txBody>
          <a:bodyPr wrap="square">
            <a:spAutoFit/>
          </a:bodyPr>
          <a:lstStyle/>
          <a:p>
            <a:pPr>
              <a:lnSpc>
                <a:spcPct val="85000"/>
              </a:lnSpc>
              <a:buClr>
                <a:srgbClr val="FFCC00"/>
              </a:buClr>
              <a:defRPr/>
            </a:pPr>
            <a:r>
              <a:rPr lang="en-US" b="1" dirty="0" err="1" smtClean="0">
                <a:solidFill>
                  <a:schemeClr val="accent4">
                    <a:lumMod val="10000"/>
                  </a:schemeClr>
                </a:solidFill>
              </a:rPr>
              <a:t>Ossy</a:t>
            </a:r>
            <a:r>
              <a:rPr lang="en-US" b="1" dirty="0" smtClean="0">
                <a:solidFill>
                  <a:schemeClr val="accent4">
                    <a:lumMod val="10000"/>
                  </a:schemeClr>
                </a:solidFill>
              </a:rPr>
              <a:t> </a:t>
            </a:r>
            <a:r>
              <a:rPr lang="en-US" b="1" dirty="0" err="1">
                <a:solidFill>
                  <a:schemeClr val="accent4">
                    <a:lumMod val="10000"/>
                  </a:schemeClr>
                </a:solidFill>
              </a:rPr>
              <a:t>Siegmund</a:t>
            </a:r>
            <a:r>
              <a:rPr lang="en-US" b="1" dirty="0">
                <a:solidFill>
                  <a:schemeClr val="accent4">
                    <a:lumMod val="10000"/>
                  </a:schemeClr>
                </a:solidFill>
              </a:rPr>
              <a:t>, Jason </a:t>
            </a:r>
            <a:r>
              <a:rPr lang="en-US" b="1" dirty="0" err="1">
                <a:solidFill>
                  <a:schemeClr val="accent4">
                    <a:lumMod val="10000"/>
                  </a:schemeClr>
                </a:solidFill>
              </a:rPr>
              <a:t>McPhate</a:t>
            </a:r>
            <a:r>
              <a:rPr lang="en-US" b="1" dirty="0">
                <a:solidFill>
                  <a:schemeClr val="accent4">
                    <a:lumMod val="10000"/>
                  </a:schemeClr>
                </a:solidFill>
              </a:rPr>
              <a:t>, Sharon </a:t>
            </a:r>
            <a:r>
              <a:rPr lang="en-US" b="1" dirty="0" err="1">
                <a:solidFill>
                  <a:schemeClr val="accent4">
                    <a:lumMod val="10000"/>
                  </a:schemeClr>
                </a:solidFill>
              </a:rPr>
              <a:t>Jelinsky</a:t>
            </a:r>
            <a:r>
              <a:rPr lang="en-US" b="1" dirty="0">
                <a:solidFill>
                  <a:schemeClr val="accent4">
                    <a:lumMod val="10000"/>
                  </a:schemeClr>
                </a:solidFill>
              </a:rPr>
              <a:t>, </a:t>
            </a:r>
            <a:r>
              <a:rPr lang="en-US" b="1" dirty="0" smtClean="0">
                <a:solidFill>
                  <a:schemeClr val="accent4">
                    <a:lumMod val="10000"/>
                  </a:schemeClr>
                </a:solidFill>
              </a:rPr>
              <a:t>SSL/UCB </a:t>
            </a:r>
            <a:endParaRPr lang="en-US" b="1" dirty="0">
              <a:solidFill>
                <a:schemeClr val="accent4">
                  <a:lumMod val="10000"/>
                </a:schemeClr>
              </a:solidFill>
            </a:endParaRPr>
          </a:p>
        </p:txBody>
      </p:sp>
    </p:spTree>
    <p:extLst>
      <p:ext uri="{BB962C8B-B14F-4D97-AF65-F5344CB8AC3E}">
        <p14:creationId xmlns:p14="http://schemas.microsoft.com/office/powerpoint/2010/main" val="1560559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dirty="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54</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59394" name="Rectangle 2"/>
          <p:cNvSpPr>
            <a:spLocks noGrp="1" noRot="1" noChangeArrowheads="1"/>
          </p:cNvSpPr>
          <p:nvPr>
            <p:ph type="title"/>
          </p:nvPr>
        </p:nvSpPr>
        <p:spPr>
          <a:xfrm>
            <a:off x="0" y="-122237"/>
            <a:ext cx="8686800" cy="731837"/>
          </a:xfrm>
        </p:spPr>
        <p:txBody>
          <a:bodyPr>
            <a:noAutofit/>
          </a:bodyPr>
          <a:lstStyle/>
          <a:p>
            <a:pPr eaLnBrk="1" hangingPunct="1">
              <a:defRPr/>
            </a:pPr>
            <a:r>
              <a:rPr lang="en-US" sz="5400" b="1" dirty="0" err="1" smtClean="0">
                <a:solidFill>
                  <a:srgbClr val="002060"/>
                </a:solidFill>
              </a:rPr>
              <a:t>Microchannel</a:t>
            </a:r>
            <a:r>
              <a:rPr lang="en-US" sz="5400" b="1" dirty="0" smtClean="0">
                <a:solidFill>
                  <a:srgbClr val="002060"/>
                </a:solidFill>
              </a:rPr>
              <a:t> </a:t>
            </a:r>
            <a:r>
              <a:rPr lang="en-US" sz="5400" b="1" dirty="0" smtClean="0">
                <a:solidFill>
                  <a:srgbClr val="002060"/>
                </a:solidFill>
              </a:rPr>
              <a:t>Plates</a:t>
            </a:r>
            <a:endParaRPr lang="en-US" sz="5400" b="1" dirty="0" smtClean="0">
              <a:solidFill>
                <a:srgbClr val="002060"/>
              </a:solidFill>
            </a:endParaRPr>
          </a:p>
        </p:txBody>
      </p:sp>
      <p:sp>
        <p:nvSpPr>
          <p:cNvPr id="59395" name="Rectangle 3"/>
          <p:cNvSpPr>
            <a:spLocks noGrp="1" noChangeArrowheads="1"/>
          </p:cNvSpPr>
          <p:nvPr>
            <p:ph type="body" idx="1"/>
          </p:nvPr>
        </p:nvSpPr>
        <p:spPr>
          <a:xfrm>
            <a:off x="86286" y="609600"/>
            <a:ext cx="9144000" cy="762000"/>
          </a:xfrm>
          <a:ln>
            <a:solidFill>
              <a:srgbClr val="FF3399"/>
            </a:solidFill>
          </a:ln>
        </p:spPr>
        <p:txBody>
          <a:bodyPr>
            <a:normAutofit/>
          </a:bodyPr>
          <a:lstStyle/>
          <a:p>
            <a:pPr marL="0" lvl="0" indent="0">
              <a:spcBef>
                <a:spcPts val="0"/>
              </a:spcBef>
              <a:buNone/>
            </a:pPr>
            <a:r>
              <a:rPr lang="en-US" sz="4000" b="1" dirty="0" smtClean="0">
                <a:solidFill>
                  <a:schemeClr val="accent2">
                    <a:lumMod val="50000"/>
                  </a:schemeClr>
                </a:solidFill>
              </a:rPr>
              <a:t>Performance: burn-in (aka `scrub’) </a:t>
            </a:r>
            <a:endParaRPr lang="en-US" sz="4000" b="1" dirty="0" smtClean="0">
              <a:solidFill>
                <a:srgbClr val="FF0000"/>
              </a:solidFill>
            </a:endParaRPr>
          </a:p>
        </p:txBody>
      </p:sp>
      <p:sp>
        <p:nvSpPr>
          <p:cNvPr id="3" name="Rectangle 2"/>
          <p:cNvSpPr/>
          <p:nvPr/>
        </p:nvSpPr>
        <p:spPr>
          <a:xfrm>
            <a:off x="0" y="2067231"/>
            <a:ext cx="2507226" cy="1271630"/>
          </a:xfrm>
          <a:prstGeom prst="rect">
            <a:avLst/>
          </a:prstGeom>
        </p:spPr>
        <p:txBody>
          <a:bodyPr wrap="square">
            <a:spAutoFit/>
          </a:bodyPr>
          <a:lstStyle/>
          <a:p>
            <a:pPr>
              <a:lnSpc>
                <a:spcPct val="85000"/>
              </a:lnSpc>
              <a:buClr>
                <a:srgbClr val="FFCC00"/>
              </a:buClr>
              <a:defRPr/>
            </a:pPr>
            <a:r>
              <a:rPr lang="en-US" b="1" dirty="0" smtClean="0">
                <a:solidFill>
                  <a:schemeClr val="accent4">
                    <a:lumMod val="10000"/>
                  </a:schemeClr>
                </a:solidFill>
              </a:rPr>
              <a:t>Measurements by</a:t>
            </a:r>
          </a:p>
          <a:p>
            <a:pPr>
              <a:lnSpc>
                <a:spcPct val="85000"/>
              </a:lnSpc>
              <a:buClr>
                <a:srgbClr val="FFCC00"/>
              </a:buClr>
              <a:defRPr/>
            </a:pPr>
            <a:r>
              <a:rPr lang="en-US" b="1" dirty="0" err="1" smtClean="0">
                <a:solidFill>
                  <a:schemeClr val="accent4">
                    <a:lumMod val="10000"/>
                  </a:schemeClr>
                </a:solidFill>
              </a:rPr>
              <a:t>Ossy</a:t>
            </a:r>
            <a:r>
              <a:rPr lang="en-US" b="1" dirty="0" smtClean="0">
                <a:solidFill>
                  <a:schemeClr val="accent4">
                    <a:lumMod val="10000"/>
                  </a:schemeClr>
                </a:solidFill>
              </a:rPr>
              <a:t> </a:t>
            </a:r>
            <a:r>
              <a:rPr lang="en-US" b="1" dirty="0" err="1">
                <a:solidFill>
                  <a:schemeClr val="accent4">
                    <a:lumMod val="10000"/>
                  </a:schemeClr>
                </a:solidFill>
              </a:rPr>
              <a:t>Siegmund</a:t>
            </a:r>
            <a:r>
              <a:rPr lang="en-US" b="1" dirty="0">
                <a:solidFill>
                  <a:schemeClr val="accent4">
                    <a:lumMod val="10000"/>
                  </a:schemeClr>
                </a:solidFill>
              </a:rPr>
              <a:t>, </a:t>
            </a:r>
            <a:endParaRPr lang="en-US" b="1" dirty="0" smtClean="0">
              <a:solidFill>
                <a:schemeClr val="accent4">
                  <a:lumMod val="10000"/>
                </a:schemeClr>
              </a:solidFill>
            </a:endParaRPr>
          </a:p>
          <a:p>
            <a:pPr>
              <a:lnSpc>
                <a:spcPct val="85000"/>
              </a:lnSpc>
              <a:buClr>
                <a:srgbClr val="FFCC00"/>
              </a:buClr>
              <a:defRPr/>
            </a:pPr>
            <a:r>
              <a:rPr lang="en-US" b="1" dirty="0" smtClean="0">
                <a:solidFill>
                  <a:schemeClr val="accent4">
                    <a:lumMod val="10000"/>
                  </a:schemeClr>
                </a:solidFill>
              </a:rPr>
              <a:t>Jason </a:t>
            </a:r>
            <a:r>
              <a:rPr lang="en-US" b="1" dirty="0" err="1">
                <a:solidFill>
                  <a:schemeClr val="accent4">
                    <a:lumMod val="10000"/>
                  </a:schemeClr>
                </a:solidFill>
              </a:rPr>
              <a:t>McPhate</a:t>
            </a:r>
            <a:r>
              <a:rPr lang="en-US" b="1" dirty="0">
                <a:solidFill>
                  <a:schemeClr val="accent4">
                    <a:lumMod val="10000"/>
                  </a:schemeClr>
                </a:solidFill>
              </a:rPr>
              <a:t>, </a:t>
            </a:r>
            <a:endParaRPr lang="en-US" b="1" dirty="0" smtClean="0">
              <a:solidFill>
                <a:schemeClr val="accent4">
                  <a:lumMod val="10000"/>
                </a:schemeClr>
              </a:solidFill>
            </a:endParaRPr>
          </a:p>
          <a:p>
            <a:pPr>
              <a:lnSpc>
                <a:spcPct val="85000"/>
              </a:lnSpc>
              <a:buClr>
                <a:srgbClr val="FFCC00"/>
              </a:buClr>
              <a:defRPr/>
            </a:pPr>
            <a:r>
              <a:rPr lang="en-US" b="1" dirty="0" smtClean="0">
                <a:solidFill>
                  <a:schemeClr val="accent4">
                    <a:lumMod val="10000"/>
                  </a:schemeClr>
                </a:solidFill>
              </a:rPr>
              <a:t>Sharon </a:t>
            </a:r>
            <a:r>
              <a:rPr lang="en-US" b="1" dirty="0" err="1">
                <a:solidFill>
                  <a:schemeClr val="accent4">
                    <a:lumMod val="10000"/>
                  </a:schemeClr>
                </a:solidFill>
              </a:rPr>
              <a:t>Jelinsky</a:t>
            </a:r>
            <a:r>
              <a:rPr lang="en-US" b="1" dirty="0">
                <a:solidFill>
                  <a:schemeClr val="accent4">
                    <a:lumMod val="10000"/>
                  </a:schemeClr>
                </a:solidFill>
              </a:rPr>
              <a:t>, </a:t>
            </a:r>
            <a:r>
              <a:rPr lang="en-US" b="1" dirty="0" smtClean="0">
                <a:solidFill>
                  <a:schemeClr val="accent4">
                    <a:lumMod val="10000"/>
                  </a:schemeClr>
                </a:solidFill>
              </a:rPr>
              <a:t>SSL/UCB </a:t>
            </a:r>
            <a:endParaRPr lang="en-US" b="1" dirty="0">
              <a:solidFill>
                <a:schemeClr val="accent4">
                  <a:lumMod val="10000"/>
                </a:scheme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98" t="19140" r="47672" b="8888"/>
          <a:stretch/>
        </p:blipFill>
        <p:spPr>
          <a:xfrm>
            <a:off x="2057400" y="1312605"/>
            <a:ext cx="4579374" cy="5473443"/>
          </a:xfrm>
          <a:prstGeom prst="rect">
            <a:avLst/>
          </a:prstGeom>
        </p:spPr>
      </p:pic>
      <p:cxnSp>
        <p:nvCxnSpPr>
          <p:cNvPr id="10" name="Straight Arrow Connector 9"/>
          <p:cNvCxnSpPr/>
          <p:nvPr/>
        </p:nvCxnSpPr>
        <p:spPr>
          <a:xfrm flipH="1" flipV="1">
            <a:off x="6636775" y="4736360"/>
            <a:ext cx="907026" cy="14044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685935" y="4876800"/>
            <a:ext cx="2202426" cy="1557349"/>
          </a:xfrm>
          <a:prstGeom prst="rect">
            <a:avLst/>
          </a:prstGeom>
          <a:noFill/>
        </p:spPr>
        <p:txBody>
          <a:bodyPr wrap="square" rtlCol="0">
            <a:spAutoFit/>
          </a:bodyPr>
          <a:lstStyle/>
          <a:p>
            <a:pPr>
              <a:lnSpc>
                <a:spcPct val="85000"/>
              </a:lnSpc>
            </a:pPr>
            <a:r>
              <a:rPr lang="en-US" sz="2800" b="1" dirty="0" smtClean="0">
                <a:solidFill>
                  <a:srgbClr val="FF3300"/>
                </a:solidFill>
              </a:rPr>
              <a:t>Typical MCP behavior- long scrub-times</a:t>
            </a:r>
            <a:endParaRPr lang="en-US" sz="2800" b="1" dirty="0">
              <a:solidFill>
                <a:srgbClr val="FF3300"/>
              </a:solidFill>
            </a:endParaRPr>
          </a:p>
        </p:txBody>
      </p:sp>
      <p:sp>
        <p:nvSpPr>
          <p:cNvPr id="14" name="TextBox 13"/>
          <p:cNvSpPr txBox="1"/>
          <p:nvPr/>
        </p:nvSpPr>
        <p:spPr>
          <a:xfrm>
            <a:off x="6789174" y="1600200"/>
            <a:ext cx="2431026" cy="1661993"/>
          </a:xfrm>
          <a:prstGeom prst="rect">
            <a:avLst/>
          </a:prstGeom>
          <a:noFill/>
          <a:ln>
            <a:solidFill>
              <a:srgbClr val="FF0066"/>
            </a:solidFill>
          </a:ln>
        </p:spPr>
        <p:txBody>
          <a:bodyPr wrap="square" rtlCol="0">
            <a:spAutoFit/>
          </a:bodyPr>
          <a:lstStyle/>
          <a:p>
            <a:pPr>
              <a:lnSpc>
                <a:spcPct val="85000"/>
              </a:lnSpc>
            </a:pPr>
            <a:r>
              <a:rPr lang="en-US" sz="2800" b="1" dirty="0" smtClean="0">
                <a:solidFill>
                  <a:srgbClr val="FF0066"/>
                </a:solidFill>
              </a:rPr>
              <a:t>Measured ANL ALD-MCP behavior</a:t>
            </a:r>
          </a:p>
          <a:p>
            <a:pPr>
              <a:lnSpc>
                <a:spcPct val="85000"/>
              </a:lnSpc>
            </a:pPr>
            <a:r>
              <a:rPr lang="en-US" b="1" dirty="0" smtClean="0">
                <a:solidFill>
                  <a:schemeClr val="accent4">
                    <a:lumMod val="10000"/>
                  </a:schemeClr>
                </a:solidFill>
              </a:rPr>
              <a:t>(ALD by Anil Mane, Jeff Elam, ANL)</a:t>
            </a:r>
            <a:endParaRPr lang="en-US" b="1" dirty="0">
              <a:solidFill>
                <a:schemeClr val="accent4">
                  <a:lumMod val="10000"/>
                </a:schemeClr>
              </a:solidFill>
            </a:endParaRPr>
          </a:p>
        </p:txBody>
      </p:sp>
      <p:cxnSp>
        <p:nvCxnSpPr>
          <p:cNvPr id="15" name="Straight Arrow Connector 14"/>
          <p:cNvCxnSpPr/>
          <p:nvPr/>
        </p:nvCxnSpPr>
        <p:spPr>
          <a:xfrm flipH="1">
            <a:off x="5334000" y="1988403"/>
            <a:ext cx="1447800" cy="100951"/>
          </a:xfrm>
          <a:prstGeom prst="straightConnector1">
            <a:avLst/>
          </a:prstGeom>
          <a:ln w="57150">
            <a:solidFill>
              <a:srgbClr val="FF0066"/>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6215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1" name="Slide Number Placeholder 4"/>
          <p:cNvSpPr>
            <a:spLocks noGrp="1"/>
          </p:cNvSpPr>
          <p:nvPr>
            <p:ph type="sldNum"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55</a:t>
            </a:fld>
            <a:endParaRPr lang="en-US" sz="1200" b="0" smtClean="0">
              <a:latin typeface="Arial" pitchFamily="34" charset="0"/>
            </a:endParaRPr>
          </a:p>
        </p:txBody>
      </p:sp>
      <p:sp>
        <p:nvSpPr>
          <p:cNvPr id="32772" name="Footer Placeholder 5"/>
          <p:cNvSpPr>
            <a:spLocks noGrp="1"/>
          </p:cNvSpPr>
          <p:nvPr>
            <p:ph type="ftr"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59394" name="Rectangle 2"/>
          <p:cNvSpPr>
            <a:spLocks noGrp="1" noRot="1" noChangeArrowheads="1"/>
          </p:cNvSpPr>
          <p:nvPr>
            <p:ph type="title"/>
          </p:nvPr>
        </p:nvSpPr>
        <p:spPr>
          <a:xfrm>
            <a:off x="0" y="0"/>
            <a:ext cx="9144000" cy="731837"/>
          </a:xfrm>
        </p:spPr>
        <p:txBody>
          <a:bodyPr>
            <a:noAutofit/>
          </a:bodyPr>
          <a:lstStyle/>
          <a:p>
            <a:pPr eaLnBrk="1" hangingPunct="1">
              <a:defRPr/>
            </a:pPr>
            <a:r>
              <a:rPr lang="en-US" sz="5400" b="1" dirty="0" smtClean="0">
                <a:solidFill>
                  <a:srgbClr val="002060"/>
                </a:solidFill>
              </a:rPr>
              <a:t>First Pulses From an 8” MCP (!)</a:t>
            </a:r>
          </a:p>
        </p:txBody>
      </p:sp>
      <p:sp>
        <p:nvSpPr>
          <p:cNvPr id="59395" name="Rectangle 3"/>
          <p:cNvSpPr>
            <a:spLocks noGrp="1" noChangeArrowheads="1"/>
          </p:cNvSpPr>
          <p:nvPr>
            <p:ph type="body" idx="1"/>
          </p:nvPr>
        </p:nvSpPr>
        <p:spPr>
          <a:xfrm>
            <a:off x="228600" y="5862484"/>
            <a:ext cx="9144000" cy="4195916"/>
          </a:xfrm>
        </p:spPr>
        <p:txBody>
          <a:bodyPr>
            <a:normAutofit/>
          </a:bodyPr>
          <a:lstStyle/>
          <a:p>
            <a:pPr marL="0" indent="0">
              <a:lnSpc>
                <a:spcPct val="65000"/>
              </a:lnSpc>
              <a:buClr>
                <a:srgbClr val="FFCC00"/>
              </a:buClr>
              <a:buNone/>
              <a:defRPr/>
            </a:pPr>
            <a:r>
              <a:rPr lang="en-US" sz="2000" b="1" dirty="0" smtClean="0">
                <a:solidFill>
                  <a:schemeClr val="accent4">
                    <a:lumMod val="10000"/>
                  </a:schemeClr>
                </a:solidFill>
              </a:rPr>
              <a:t>Matt </a:t>
            </a:r>
            <a:r>
              <a:rPr lang="en-US" sz="2000" b="1" dirty="0" err="1" smtClean="0">
                <a:solidFill>
                  <a:schemeClr val="accent4">
                    <a:lumMod val="10000"/>
                  </a:schemeClr>
                </a:solidFill>
              </a:rPr>
              <a:t>Wetstein</a:t>
            </a:r>
            <a:r>
              <a:rPr lang="en-US" sz="2000" b="1" dirty="0" smtClean="0">
                <a:solidFill>
                  <a:schemeClr val="accent4">
                    <a:lumMod val="10000"/>
                  </a:schemeClr>
                </a:solidFill>
              </a:rPr>
              <a:t>, Bernhard Adams, </a:t>
            </a:r>
            <a:r>
              <a:rPr lang="en-US" sz="2000" b="1" dirty="0" err="1" smtClean="0">
                <a:solidFill>
                  <a:schemeClr val="accent4">
                    <a:lumMod val="10000"/>
                  </a:schemeClr>
                </a:solidFill>
              </a:rPr>
              <a:t>Razib</a:t>
            </a:r>
            <a:r>
              <a:rPr lang="en-US" sz="2000" b="1" dirty="0" smtClean="0">
                <a:solidFill>
                  <a:schemeClr val="accent4">
                    <a:lumMod val="10000"/>
                  </a:schemeClr>
                </a:solidFill>
              </a:rPr>
              <a:t> </a:t>
            </a:r>
            <a:r>
              <a:rPr lang="en-US" sz="2000" b="1" dirty="0" err="1" smtClean="0">
                <a:solidFill>
                  <a:schemeClr val="accent4">
                    <a:lumMod val="10000"/>
                  </a:schemeClr>
                </a:solidFill>
              </a:rPr>
              <a:t>Obaid</a:t>
            </a:r>
            <a:r>
              <a:rPr lang="en-US" sz="2000" b="1" dirty="0" smtClean="0">
                <a:solidFill>
                  <a:schemeClr val="accent4">
                    <a:lumMod val="10000"/>
                  </a:schemeClr>
                </a:solidFill>
              </a:rPr>
              <a:t>, Sasha </a:t>
            </a:r>
            <a:r>
              <a:rPr lang="en-US" sz="2000" b="1" dirty="0" err="1" smtClean="0">
                <a:solidFill>
                  <a:schemeClr val="accent4">
                    <a:lumMod val="10000"/>
                  </a:schemeClr>
                </a:solidFill>
              </a:rPr>
              <a:t>Vostrikov</a:t>
            </a:r>
            <a:r>
              <a:rPr lang="en-US" sz="2000" b="1" dirty="0" smtClean="0">
                <a:solidFill>
                  <a:schemeClr val="accent4">
                    <a:lumMod val="10000"/>
                  </a:schemeClr>
                </a:solidFill>
              </a:rPr>
              <a:t> (ANL and UC)</a:t>
            </a:r>
            <a:endParaRPr lang="en-US" sz="2000" b="1" dirty="0">
              <a:solidFill>
                <a:schemeClr val="accent4">
                  <a:lumMod val="10000"/>
                </a:scheme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037" t="11398" r="14540" b="19785"/>
          <a:stretch/>
        </p:blipFill>
        <p:spPr>
          <a:xfrm>
            <a:off x="381000" y="914400"/>
            <a:ext cx="6297561" cy="4719484"/>
          </a:xfrm>
          <a:prstGeom prst="rect">
            <a:avLst/>
          </a:prstGeom>
        </p:spPr>
      </p:pic>
      <p:cxnSp>
        <p:nvCxnSpPr>
          <p:cNvPr id="10" name="Straight Arrow Connector 9"/>
          <p:cNvCxnSpPr>
            <a:stCxn id="12" idx="1"/>
          </p:cNvCxnSpPr>
          <p:nvPr/>
        </p:nvCxnSpPr>
        <p:spPr>
          <a:xfrm flipH="1" flipV="1">
            <a:off x="4313904" y="3264310"/>
            <a:ext cx="2772696" cy="55060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 name="Rectangle 3"/>
          <p:cNvSpPr txBox="1">
            <a:spLocks noChangeArrowheads="1"/>
          </p:cNvSpPr>
          <p:nvPr/>
        </p:nvSpPr>
        <p:spPr>
          <a:xfrm>
            <a:off x="7086600" y="3469558"/>
            <a:ext cx="2057400" cy="690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Clr>
                <a:srgbClr val="FFCC00"/>
              </a:buClr>
              <a:buFont typeface="Arial" pitchFamily="34" charset="0"/>
              <a:buNone/>
              <a:defRPr/>
            </a:pPr>
            <a:r>
              <a:rPr lang="en-US" sz="2000" b="1" dirty="0" smtClean="0">
                <a:solidFill>
                  <a:srgbClr val="FF0000"/>
                </a:solidFill>
              </a:rPr>
              <a:t>Pulses from the 2 ends of an 8” anode strip</a:t>
            </a:r>
            <a:endParaRPr lang="en-US" sz="2000" b="1" dirty="0">
              <a:solidFill>
                <a:srgbClr val="FF0000"/>
              </a:solidFill>
            </a:endParaRPr>
          </a:p>
        </p:txBody>
      </p:sp>
      <p:sp>
        <p:nvSpPr>
          <p:cNvPr id="7" name="TextBox 6"/>
          <p:cNvSpPr txBox="1"/>
          <p:nvPr/>
        </p:nvSpPr>
        <p:spPr>
          <a:xfrm>
            <a:off x="6934200" y="1371600"/>
            <a:ext cx="1752600" cy="1200329"/>
          </a:xfrm>
          <a:prstGeom prst="rect">
            <a:avLst/>
          </a:prstGeom>
          <a:noFill/>
        </p:spPr>
        <p:txBody>
          <a:bodyPr wrap="square" rtlCol="0">
            <a:spAutoFit/>
          </a:bodyPr>
          <a:lstStyle/>
          <a:p>
            <a:r>
              <a:rPr lang="en-US" dirty="0" smtClean="0"/>
              <a:t>Caveats- this is the first time…</a:t>
            </a:r>
          </a:p>
          <a:p>
            <a:r>
              <a:rPr lang="en-US" dirty="0" smtClean="0"/>
              <a:t>TDIITDs- don’t  over analyze this</a:t>
            </a:r>
            <a:endParaRPr lang="en-US" dirty="0"/>
          </a:p>
        </p:txBody>
      </p:sp>
    </p:spTree>
    <p:extLst>
      <p:ext uri="{BB962C8B-B14F-4D97-AF65-F5344CB8AC3E}">
        <p14:creationId xmlns:p14="http://schemas.microsoft.com/office/powerpoint/2010/main" val="263388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76200"/>
            <a:ext cx="8229600" cy="1325562"/>
          </a:xfrm>
        </p:spPr>
        <p:txBody>
          <a:bodyPr>
            <a:noAutofit/>
          </a:bodyPr>
          <a:lstStyle/>
          <a:p>
            <a:pPr eaLnBrk="1" hangingPunct="1">
              <a:lnSpc>
                <a:spcPct val="85000"/>
              </a:lnSpc>
              <a:defRPr/>
            </a:pPr>
            <a:r>
              <a:rPr lang="en-US" sz="5400" b="1" dirty="0" smtClean="0">
                <a:solidFill>
                  <a:srgbClr val="002060"/>
                </a:solidFill>
              </a:rPr>
              <a:t>Photocathodes</a:t>
            </a:r>
            <a:br>
              <a:rPr lang="en-US" sz="5400" b="1" dirty="0" smtClean="0">
                <a:solidFill>
                  <a:srgbClr val="002060"/>
                </a:solidFill>
              </a:rPr>
            </a:br>
            <a:endParaRPr lang="en-US" sz="5400" b="1" dirty="0" smtClean="0">
              <a:solidFill>
                <a:srgbClr val="FF0000"/>
              </a:solidFill>
            </a:endParaRPr>
          </a:p>
        </p:txBody>
      </p:sp>
      <p:sp>
        <p:nvSpPr>
          <p:cNvPr id="59395" name="Rectangle 3"/>
          <p:cNvSpPr>
            <a:spLocks noGrp="1" noChangeArrowheads="1"/>
          </p:cNvSpPr>
          <p:nvPr>
            <p:ph idx="1"/>
          </p:nvPr>
        </p:nvSpPr>
        <p:spPr>
          <a:xfrm>
            <a:off x="457200" y="1189041"/>
            <a:ext cx="6099895" cy="639759"/>
          </a:xfrm>
        </p:spPr>
        <p:txBody>
          <a:bodyPr>
            <a:normAutofit/>
          </a:bodyPr>
          <a:lstStyle/>
          <a:p>
            <a:pPr marL="0" indent="0">
              <a:lnSpc>
                <a:spcPct val="85000"/>
              </a:lnSpc>
              <a:buSzPct val="125000"/>
              <a:buNone/>
              <a:defRPr/>
            </a:pPr>
            <a:r>
              <a:rPr lang="en-US" b="1" dirty="0" smtClean="0">
                <a:solidFill>
                  <a:srgbClr val="151517"/>
                </a:solidFill>
              </a:rPr>
              <a:t>LAPPD goal- 20-25% QE, 8”-square </a:t>
            </a:r>
            <a:endParaRPr lang="en-US" b="1" dirty="0">
              <a:solidFill>
                <a:srgbClr val="151517"/>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dirty="0" smtClean="0">
                <a:latin typeface="Arial" pitchFamily="34" charset="0"/>
              </a:rPr>
              <a:t>ANT11 Drexel U</a:t>
            </a: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56</a:t>
            </a:fld>
            <a:endParaRPr lang="en-US" sz="1200" b="0" smtClean="0">
              <a:latin typeface="Arial"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93" t="31364" r="24452" b="15210"/>
          <a:stretch/>
        </p:blipFill>
        <p:spPr bwMode="auto">
          <a:xfrm>
            <a:off x="3594699" y="2126347"/>
            <a:ext cx="5478433" cy="358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76" y="2057400"/>
            <a:ext cx="3222523" cy="4293482"/>
          </a:xfrm>
          <a:prstGeom prst="rect">
            <a:avLst/>
          </a:prstGeom>
        </p:spPr>
      </p:pic>
      <p:sp>
        <p:nvSpPr>
          <p:cNvPr id="5" name="Rectangle 4"/>
          <p:cNvSpPr/>
          <p:nvPr/>
        </p:nvSpPr>
        <p:spPr>
          <a:xfrm>
            <a:off x="0" y="1615438"/>
            <a:ext cx="9601200" cy="510909"/>
          </a:xfrm>
          <a:prstGeom prst="rect">
            <a:avLst/>
          </a:prstGeom>
        </p:spPr>
        <p:txBody>
          <a:bodyPr wrap="square">
            <a:spAutoFit/>
          </a:bodyPr>
          <a:lstStyle/>
          <a:p>
            <a:pPr lvl="0">
              <a:lnSpc>
                <a:spcPct val="85000"/>
              </a:lnSpc>
              <a:spcBef>
                <a:spcPct val="20000"/>
              </a:spcBef>
              <a:buSzPct val="125000"/>
              <a:defRPr/>
            </a:pPr>
            <a:r>
              <a:rPr lang="en-US" sz="3200" b="1" dirty="0" smtClean="0">
                <a:solidFill>
                  <a:srgbClr val="151517"/>
                </a:solidFill>
              </a:rPr>
              <a:t>2 parallel efforts: SSL (knows how), and ANL (learning) </a:t>
            </a:r>
            <a:endParaRPr lang="en-US" sz="3200" b="1" dirty="0">
              <a:solidFill>
                <a:srgbClr val="151517"/>
              </a:solidFill>
            </a:endParaRPr>
          </a:p>
        </p:txBody>
      </p:sp>
      <p:sp>
        <p:nvSpPr>
          <p:cNvPr id="8" name="Rectangle 7"/>
          <p:cNvSpPr/>
          <p:nvPr/>
        </p:nvSpPr>
        <p:spPr>
          <a:xfrm>
            <a:off x="2525604" y="2057400"/>
            <a:ext cx="2427396" cy="880241"/>
          </a:xfrm>
          <a:prstGeom prst="rect">
            <a:avLst/>
          </a:prstGeom>
        </p:spPr>
        <p:txBody>
          <a:bodyPr wrap="none">
            <a:spAutoFit/>
          </a:bodyPr>
          <a:lstStyle/>
          <a:p>
            <a:pPr>
              <a:lnSpc>
                <a:spcPct val="80000"/>
              </a:lnSpc>
            </a:pPr>
            <a:r>
              <a:rPr lang="en-US" sz="3200" b="1" dirty="0" smtClean="0">
                <a:solidFill>
                  <a:srgbClr val="151517"/>
                </a:solidFill>
              </a:rPr>
              <a:t>ANL</a:t>
            </a:r>
          </a:p>
          <a:p>
            <a:pPr>
              <a:lnSpc>
                <a:spcPct val="80000"/>
              </a:lnSpc>
            </a:pPr>
            <a:r>
              <a:rPr lang="en-US" sz="3200" b="1" dirty="0" smtClean="0">
                <a:solidFill>
                  <a:srgbClr val="151517"/>
                </a:solidFill>
              </a:rPr>
              <a:t>Optical stand</a:t>
            </a:r>
            <a:endParaRPr lang="en-US" dirty="0"/>
          </a:p>
        </p:txBody>
      </p:sp>
      <p:sp>
        <p:nvSpPr>
          <p:cNvPr id="10" name="Rectangle 9"/>
          <p:cNvSpPr/>
          <p:nvPr/>
        </p:nvSpPr>
        <p:spPr>
          <a:xfrm>
            <a:off x="4041058" y="5719920"/>
            <a:ext cx="4824975" cy="584775"/>
          </a:xfrm>
          <a:prstGeom prst="rect">
            <a:avLst/>
          </a:prstGeom>
        </p:spPr>
        <p:txBody>
          <a:bodyPr wrap="none">
            <a:spAutoFit/>
          </a:bodyPr>
          <a:lstStyle/>
          <a:p>
            <a:r>
              <a:rPr lang="en-US" sz="3200" b="1" dirty="0" smtClean="0">
                <a:solidFill>
                  <a:srgbClr val="151517"/>
                </a:solidFill>
              </a:rPr>
              <a:t>First cathodes made at ANL</a:t>
            </a:r>
            <a:endParaRPr lang="en-US" dirty="0"/>
          </a:p>
        </p:txBody>
      </p:sp>
      <p:cxnSp>
        <p:nvCxnSpPr>
          <p:cNvPr id="16" name="Straight Arrow Connector 15"/>
          <p:cNvCxnSpPr/>
          <p:nvPr/>
        </p:nvCxnSpPr>
        <p:spPr>
          <a:xfrm flipH="1" flipV="1">
            <a:off x="838200" y="3657600"/>
            <a:ext cx="228600" cy="2062321"/>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149561" y="5766107"/>
            <a:ext cx="3254609" cy="1077218"/>
          </a:xfrm>
          <a:prstGeom prst="rect">
            <a:avLst/>
          </a:prstGeom>
        </p:spPr>
        <p:txBody>
          <a:bodyPr wrap="none">
            <a:spAutoFit/>
          </a:bodyPr>
          <a:lstStyle/>
          <a:p>
            <a:r>
              <a:rPr lang="en-US" sz="3200" b="1" dirty="0" err="1" smtClean="0">
                <a:solidFill>
                  <a:srgbClr val="C00000"/>
                </a:solidFill>
              </a:rPr>
              <a:t>Burle</a:t>
            </a:r>
            <a:r>
              <a:rPr lang="en-US" sz="3200" b="1" dirty="0" smtClean="0">
                <a:solidFill>
                  <a:srgbClr val="C00000"/>
                </a:solidFill>
              </a:rPr>
              <a:t> commercial </a:t>
            </a:r>
          </a:p>
          <a:p>
            <a:r>
              <a:rPr lang="en-US" sz="3200" b="1" dirty="0" smtClean="0">
                <a:solidFill>
                  <a:srgbClr val="C00000"/>
                </a:solidFill>
              </a:rPr>
              <a:t>equipment</a:t>
            </a:r>
            <a:endParaRPr lang="en-US" dirty="0">
              <a:solidFill>
                <a:srgbClr val="C00000"/>
              </a:solidFill>
            </a:endParaRPr>
          </a:p>
        </p:txBody>
      </p:sp>
      <p:cxnSp>
        <p:nvCxnSpPr>
          <p:cNvPr id="20" name="Straight Arrow Connector 19"/>
          <p:cNvCxnSpPr/>
          <p:nvPr/>
        </p:nvCxnSpPr>
        <p:spPr>
          <a:xfrm flipV="1">
            <a:off x="1066800" y="3795076"/>
            <a:ext cx="1610033" cy="1924844"/>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a:off x="2286001" y="2819400"/>
            <a:ext cx="390832" cy="1128076"/>
          </a:xfrm>
          <a:prstGeom prst="straightConnector1">
            <a:avLst/>
          </a:prstGeom>
          <a:ln w="38100">
            <a:solidFill>
              <a:schemeClr val="accent4">
                <a:lumMod val="1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7633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127999"/>
            <a:ext cx="8229600" cy="1091201"/>
          </a:xfrm>
        </p:spPr>
        <p:txBody>
          <a:bodyPr>
            <a:noAutofit/>
          </a:bodyPr>
          <a:lstStyle/>
          <a:p>
            <a:pPr eaLnBrk="1" hangingPunct="1">
              <a:lnSpc>
                <a:spcPct val="85000"/>
              </a:lnSpc>
              <a:defRPr/>
            </a:pPr>
            <a:r>
              <a:rPr lang="en-US" sz="5400" b="1" dirty="0" smtClean="0">
                <a:solidFill>
                  <a:srgbClr val="002060"/>
                </a:solidFill>
              </a:rPr>
              <a:t>Photocathodes- 2</a:t>
            </a:r>
            <a:br>
              <a:rPr lang="en-US" sz="5400" b="1" dirty="0" smtClean="0">
                <a:solidFill>
                  <a:srgbClr val="002060"/>
                </a:solidFill>
              </a:rPr>
            </a:br>
            <a:endParaRPr lang="en-US" sz="5400" b="1" dirty="0" smtClean="0">
              <a:solidFill>
                <a:srgbClr val="FF0000"/>
              </a:solidFill>
            </a:endParaRPr>
          </a:p>
        </p:txBody>
      </p:sp>
      <p:sp>
        <p:nvSpPr>
          <p:cNvPr id="59395" name="Rectangle 3"/>
          <p:cNvSpPr>
            <a:spLocks noGrp="1" noChangeArrowheads="1"/>
          </p:cNvSpPr>
          <p:nvPr>
            <p:ph idx="1"/>
          </p:nvPr>
        </p:nvSpPr>
        <p:spPr>
          <a:xfrm>
            <a:off x="76200" y="1053844"/>
            <a:ext cx="9144000" cy="794442"/>
          </a:xfrm>
        </p:spPr>
        <p:txBody>
          <a:bodyPr>
            <a:normAutofit fontScale="77500" lnSpcReduction="20000"/>
          </a:bodyPr>
          <a:lstStyle/>
          <a:p>
            <a:pPr marL="0" indent="0">
              <a:lnSpc>
                <a:spcPct val="85000"/>
              </a:lnSpc>
              <a:buSzPct val="125000"/>
              <a:buNone/>
              <a:defRPr/>
            </a:pPr>
            <a:r>
              <a:rPr lang="en-US" sz="2800" b="1" dirty="0">
                <a:solidFill>
                  <a:srgbClr val="151517"/>
                </a:solidFill>
              </a:rPr>
              <a:t>SSL has years of experience making </a:t>
            </a:r>
            <a:r>
              <a:rPr lang="en-US" sz="2800" b="1" dirty="0" err="1">
                <a:solidFill>
                  <a:srgbClr val="151517"/>
                </a:solidFill>
              </a:rPr>
              <a:t>bialkali</a:t>
            </a:r>
            <a:r>
              <a:rPr lang="en-US" sz="2800" b="1" dirty="0">
                <a:solidFill>
                  <a:srgbClr val="151517"/>
                </a:solidFill>
              </a:rPr>
              <a:t> photocathodes-</a:t>
            </a:r>
          </a:p>
          <a:p>
            <a:pPr marL="0" indent="0">
              <a:lnSpc>
                <a:spcPct val="85000"/>
              </a:lnSpc>
              <a:buSzPct val="125000"/>
              <a:buNone/>
              <a:defRPr/>
            </a:pPr>
            <a:r>
              <a:rPr lang="en-US" sz="2800" b="1" dirty="0">
                <a:solidFill>
                  <a:srgbClr val="151517"/>
                </a:solidFill>
              </a:rPr>
              <a:t>They are our treasury </a:t>
            </a:r>
            <a:r>
              <a:rPr lang="en-US" sz="2800" b="1" dirty="0" smtClean="0">
                <a:solidFill>
                  <a:srgbClr val="151517"/>
                </a:solidFill>
              </a:rPr>
              <a:t>bonds (Swiss francs?)  </a:t>
            </a:r>
            <a:r>
              <a:rPr lang="en-US" sz="2800" b="1" dirty="0">
                <a:solidFill>
                  <a:srgbClr val="151517"/>
                </a:solidFill>
              </a:rPr>
              <a:t>in </a:t>
            </a:r>
            <a:r>
              <a:rPr lang="en-US" sz="2800" b="1" dirty="0" smtClean="0">
                <a:solidFill>
                  <a:srgbClr val="151517"/>
                </a:solidFill>
              </a:rPr>
              <a:t>the LAPPD </a:t>
            </a:r>
            <a:r>
              <a:rPr lang="en-US" sz="2800" b="1" dirty="0">
                <a:solidFill>
                  <a:srgbClr val="151517"/>
                </a:solidFill>
              </a:rPr>
              <a:t>`portfolio of risk’</a:t>
            </a:r>
          </a:p>
          <a:p>
            <a:pPr marL="0" indent="0">
              <a:lnSpc>
                <a:spcPct val="85000"/>
              </a:lnSpc>
              <a:buSzPct val="125000"/>
              <a:buNone/>
              <a:defRPr/>
            </a:pPr>
            <a:endParaRPr lang="en-US" sz="2800" b="1" dirty="0">
              <a:solidFill>
                <a:srgbClr val="151517"/>
              </a:solidFill>
            </a:endParaRPr>
          </a:p>
          <a:p>
            <a:pPr marL="0" indent="0">
              <a:lnSpc>
                <a:spcPct val="85000"/>
              </a:lnSpc>
              <a:buSzPct val="125000"/>
              <a:buNone/>
              <a:defRPr/>
            </a:pPr>
            <a:endParaRPr lang="en-US" sz="2800" b="1" dirty="0">
              <a:solidFill>
                <a:srgbClr val="151517"/>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57</a:t>
            </a:fld>
            <a:endParaRPr lang="en-US" sz="1200" b="0" smtClean="0">
              <a:latin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37" t="9144" r="3454" b="74832"/>
          <a:stretch/>
        </p:blipFill>
        <p:spPr>
          <a:xfrm>
            <a:off x="1295400" y="5847735"/>
            <a:ext cx="6858000" cy="93406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9263" t="26348" r="9319" b="24063"/>
          <a:stretch/>
        </p:blipFill>
        <p:spPr>
          <a:xfrm>
            <a:off x="1875503" y="1848285"/>
            <a:ext cx="5392994" cy="4019115"/>
          </a:xfrm>
          <a:prstGeom prst="rect">
            <a:avLst/>
          </a:prstGeom>
        </p:spPr>
      </p:pic>
      <p:sp>
        <p:nvSpPr>
          <p:cNvPr id="9" name="Rectangle 3"/>
          <p:cNvSpPr txBox="1">
            <a:spLocks noChangeArrowheads="1"/>
          </p:cNvSpPr>
          <p:nvPr/>
        </p:nvSpPr>
        <p:spPr>
          <a:xfrm>
            <a:off x="0" y="9906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SzPct val="125000"/>
              <a:buFont typeface="Arial" pitchFamily="34" charset="0"/>
              <a:buNone/>
              <a:defRPr/>
            </a:pPr>
            <a:endParaRPr lang="en-US" b="1" dirty="0">
              <a:solidFill>
                <a:srgbClr val="151517"/>
              </a:solidFill>
            </a:endParaRPr>
          </a:p>
        </p:txBody>
      </p:sp>
    </p:spTree>
    <p:extLst>
      <p:ext uri="{BB962C8B-B14F-4D97-AF65-F5344CB8AC3E}">
        <p14:creationId xmlns:p14="http://schemas.microsoft.com/office/powerpoint/2010/main" val="2040224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198438"/>
            <a:ext cx="8229600" cy="868362"/>
          </a:xfrm>
        </p:spPr>
        <p:txBody>
          <a:bodyPr>
            <a:noAutofit/>
          </a:bodyPr>
          <a:lstStyle/>
          <a:p>
            <a:pPr eaLnBrk="1" hangingPunct="1">
              <a:lnSpc>
                <a:spcPct val="85000"/>
              </a:lnSpc>
              <a:defRPr/>
            </a:pPr>
            <a:r>
              <a:rPr lang="en-US" sz="5400" b="1" dirty="0" smtClean="0">
                <a:solidFill>
                  <a:srgbClr val="002060"/>
                </a:solidFill>
              </a:rPr>
              <a:t>Hermetic Packaging</a:t>
            </a:r>
            <a:br>
              <a:rPr lang="en-US" sz="5400" b="1" dirty="0" smtClean="0">
                <a:solidFill>
                  <a:srgbClr val="002060"/>
                </a:solidFill>
              </a:rPr>
            </a:br>
            <a:endParaRPr lang="en-US" sz="5400" b="1" dirty="0" smtClean="0">
              <a:solidFill>
                <a:srgbClr val="FF0000"/>
              </a:solidFill>
            </a:endParaRPr>
          </a:p>
        </p:txBody>
      </p:sp>
      <p:sp>
        <p:nvSpPr>
          <p:cNvPr id="32770" name="Date Placeholder 3"/>
          <p:cNvSpPr>
            <a:spLocks noGrp="1"/>
          </p:cNvSpPr>
          <p:nvPr>
            <p:ph type="dt" sz="half" idx="10"/>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12D8660E-1C82-43F9-A6E8-E57C4C0DF592}" type="datetime1">
              <a:rPr lang="en-US" sz="1200" b="0" smtClean="0">
                <a:latin typeface="Arial" pitchFamily="34" charset="0"/>
              </a:rPr>
              <a:t>12/8/2011</a:t>
            </a:fld>
            <a:endParaRPr lang="en-US" sz="1200" b="0" smtClean="0">
              <a:latin typeface="Arial" pitchFamily="34" charset="0"/>
            </a:endParaRPr>
          </a:p>
        </p:txBody>
      </p:sp>
      <p:sp>
        <p:nvSpPr>
          <p:cNvPr id="32772" name="Footer Placeholder 5"/>
          <p:cNvSpPr>
            <a:spLocks noGrp="1"/>
          </p:cNvSpPr>
          <p:nvPr>
            <p:ph type="ftr" sz="quarter" idx="11"/>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r>
              <a:rPr lang="en-US" sz="1200" b="0" smtClean="0">
                <a:latin typeface="Arial" pitchFamily="34" charset="0"/>
              </a:rPr>
              <a:t>ANT11 Drexel U</a:t>
            </a:r>
          </a:p>
        </p:txBody>
      </p:sp>
      <p:sp>
        <p:nvSpPr>
          <p:cNvPr id="32771" name="Slide Number Placeholder 4"/>
          <p:cNvSpPr>
            <a:spLocks noGrp="1"/>
          </p:cNvSpPr>
          <p:nvPr>
            <p:ph type="sldNum" sz="quarter" idx="12"/>
          </p:nvPr>
        </p:nvSpPr>
        <p:spPr>
          <a:noFill/>
        </p:spPr>
        <p:txBody>
          <a:bodyPr/>
          <a:lstStyle>
            <a:lvl1pPr eaLnBrk="0" hangingPunct="0">
              <a:lnSpc>
                <a:spcPct val="75000"/>
              </a:lnSpc>
              <a:spcBef>
                <a:spcPct val="40000"/>
              </a:spcBef>
              <a:buChar char="•"/>
              <a:defRPr sz="2800" b="1">
                <a:solidFill>
                  <a:schemeClr val="tx1"/>
                </a:solidFill>
                <a:latin typeface="Garamond" pitchFamily="18" charset="0"/>
              </a:defRPr>
            </a:lvl1pPr>
            <a:lvl2pPr marL="742950" indent="-285750" eaLnBrk="0" hangingPunct="0">
              <a:lnSpc>
                <a:spcPct val="75000"/>
              </a:lnSpc>
              <a:spcBef>
                <a:spcPct val="40000"/>
              </a:spcBef>
              <a:buChar char="•"/>
              <a:defRPr sz="2800" b="1">
                <a:solidFill>
                  <a:schemeClr val="tx1"/>
                </a:solidFill>
                <a:latin typeface="Garamond" pitchFamily="18" charset="0"/>
              </a:defRPr>
            </a:lvl2pPr>
            <a:lvl3pPr marL="1143000" indent="-228600" eaLnBrk="0" hangingPunct="0">
              <a:lnSpc>
                <a:spcPct val="75000"/>
              </a:lnSpc>
              <a:spcBef>
                <a:spcPct val="40000"/>
              </a:spcBef>
              <a:buChar char="•"/>
              <a:defRPr sz="2800" b="1">
                <a:solidFill>
                  <a:schemeClr val="tx1"/>
                </a:solidFill>
                <a:latin typeface="Garamond" pitchFamily="18" charset="0"/>
              </a:defRPr>
            </a:lvl3pPr>
            <a:lvl4pPr marL="1600200" indent="-228600" eaLnBrk="0" hangingPunct="0">
              <a:lnSpc>
                <a:spcPct val="75000"/>
              </a:lnSpc>
              <a:spcBef>
                <a:spcPct val="40000"/>
              </a:spcBef>
              <a:buChar char="•"/>
              <a:defRPr sz="2800" b="1">
                <a:solidFill>
                  <a:schemeClr val="tx1"/>
                </a:solidFill>
                <a:latin typeface="Garamond" pitchFamily="18" charset="0"/>
              </a:defRPr>
            </a:lvl4pPr>
            <a:lvl5pPr marL="2057400" indent="-228600" eaLnBrk="0" hangingPunct="0">
              <a:lnSpc>
                <a:spcPct val="75000"/>
              </a:lnSpc>
              <a:spcBef>
                <a:spcPct val="40000"/>
              </a:spcBef>
              <a:buChar char="•"/>
              <a:defRPr sz="2800" b="1">
                <a:solidFill>
                  <a:schemeClr val="tx1"/>
                </a:solidFill>
                <a:latin typeface="Garamond" pitchFamily="18" charset="0"/>
              </a:defRPr>
            </a:lvl5pPr>
            <a:lvl6pPr marL="2514600" indent="-228600" eaLnBrk="0" fontAlgn="base" hangingPunct="0">
              <a:lnSpc>
                <a:spcPct val="75000"/>
              </a:lnSpc>
              <a:spcBef>
                <a:spcPct val="40000"/>
              </a:spcBef>
              <a:spcAft>
                <a:spcPct val="0"/>
              </a:spcAft>
              <a:buChar char="•"/>
              <a:defRPr sz="2800" b="1">
                <a:solidFill>
                  <a:schemeClr val="tx1"/>
                </a:solidFill>
                <a:latin typeface="Garamond" pitchFamily="18" charset="0"/>
              </a:defRPr>
            </a:lvl6pPr>
            <a:lvl7pPr marL="2971800" indent="-228600" eaLnBrk="0" fontAlgn="base" hangingPunct="0">
              <a:lnSpc>
                <a:spcPct val="75000"/>
              </a:lnSpc>
              <a:spcBef>
                <a:spcPct val="40000"/>
              </a:spcBef>
              <a:spcAft>
                <a:spcPct val="0"/>
              </a:spcAft>
              <a:buChar char="•"/>
              <a:defRPr sz="2800" b="1">
                <a:solidFill>
                  <a:schemeClr val="tx1"/>
                </a:solidFill>
                <a:latin typeface="Garamond" pitchFamily="18" charset="0"/>
              </a:defRPr>
            </a:lvl7pPr>
            <a:lvl8pPr marL="3429000" indent="-228600" eaLnBrk="0" fontAlgn="base" hangingPunct="0">
              <a:lnSpc>
                <a:spcPct val="75000"/>
              </a:lnSpc>
              <a:spcBef>
                <a:spcPct val="40000"/>
              </a:spcBef>
              <a:spcAft>
                <a:spcPct val="0"/>
              </a:spcAft>
              <a:buChar char="•"/>
              <a:defRPr sz="2800" b="1">
                <a:solidFill>
                  <a:schemeClr val="tx1"/>
                </a:solidFill>
                <a:latin typeface="Garamond" pitchFamily="18" charset="0"/>
              </a:defRPr>
            </a:lvl8pPr>
            <a:lvl9pPr marL="3886200" indent="-228600" eaLnBrk="0" fontAlgn="base" hangingPunct="0">
              <a:lnSpc>
                <a:spcPct val="75000"/>
              </a:lnSpc>
              <a:spcBef>
                <a:spcPct val="40000"/>
              </a:spcBef>
              <a:spcAft>
                <a:spcPct val="0"/>
              </a:spcAft>
              <a:buChar char="•"/>
              <a:defRPr sz="2800" b="1">
                <a:solidFill>
                  <a:schemeClr val="tx1"/>
                </a:solidFill>
                <a:latin typeface="Garamond" pitchFamily="18" charset="0"/>
              </a:defRPr>
            </a:lvl9pPr>
          </a:lstStyle>
          <a:p>
            <a:pPr eaLnBrk="1" hangingPunct="1">
              <a:lnSpc>
                <a:spcPct val="100000"/>
              </a:lnSpc>
              <a:spcBef>
                <a:spcPct val="0"/>
              </a:spcBef>
              <a:buFontTx/>
              <a:buNone/>
            </a:pPr>
            <a:fld id="{68EA49F1-D0D2-46DA-9061-68D53CE00DA3}" type="slidenum">
              <a:rPr lang="en-US" sz="1200" b="0" smtClean="0">
                <a:latin typeface="Arial" pitchFamily="34" charset="0"/>
              </a:rPr>
              <a:pPr eaLnBrk="1" hangingPunct="1">
                <a:lnSpc>
                  <a:spcPct val="100000"/>
                </a:lnSpc>
                <a:spcBef>
                  <a:spcPct val="0"/>
                </a:spcBef>
                <a:buFontTx/>
                <a:buNone/>
              </a:pPr>
              <a:t>58</a:t>
            </a:fld>
            <a:endParaRPr lang="en-US" sz="1200" b="0" smtClean="0">
              <a:latin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066" y="914400"/>
            <a:ext cx="7578587" cy="4648200"/>
          </a:xfrm>
          <a:prstGeom prst="rect">
            <a:avLst/>
          </a:prstGeom>
        </p:spPr>
      </p:pic>
      <p:sp>
        <p:nvSpPr>
          <p:cNvPr id="6" name="TextBox 5"/>
          <p:cNvSpPr txBox="1"/>
          <p:nvPr/>
        </p:nvSpPr>
        <p:spPr>
          <a:xfrm>
            <a:off x="0" y="5638800"/>
            <a:ext cx="9144000" cy="954107"/>
          </a:xfrm>
          <a:prstGeom prst="rect">
            <a:avLst/>
          </a:prstGeom>
          <a:noFill/>
        </p:spPr>
        <p:txBody>
          <a:bodyPr wrap="square" rtlCol="0">
            <a:spAutoFit/>
          </a:bodyPr>
          <a:lstStyle/>
          <a:p>
            <a:r>
              <a:rPr lang="en-US" sz="2800" b="1" dirty="0" smtClean="0">
                <a:solidFill>
                  <a:schemeClr val="accent4">
                    <a:lumMod val="10000"/>
                  </a:schemeClr>
                </a:solidFill>
              </a:rPr>
              <a:t>Bottom seal by Joe </a:t>
            </a:r>
            <a:r>
              <a:rPr lang="en-US" sz="2800" b="1" dirty="0" err="1" smtClean="0">
                <a:solidFill>
                  <a:schemeClr val="accent4">
                    <a:lumMod val="10000"/>
                  </a:schemeClr>
                </a:solidFill>
              </a:rPr>
              <a:t>Gregar</a:t>
            </a:r>
            <a:r>
              <a:rPr lang="en-US" sz="2800" b="1" dirty="0" smtClean="0">
                <a:solidFill>
                  <a:schemeClr val="accent4">
                    <a:lumMod val="10000"/>
                  </a:schemeClr>
                </a:solidFill>
              </a:rPr>
              <a:t>, ANL  master glass-blower with help from Michael Minot (</a:t>
            </a:r>
            <a:r>
              <a:rPr lang="en-US" sz="2800" b="1" dirty="0" err="1" smtClean="0">
                <a:solidFill>
                  <a:schemeClr val="accent4">
                    <a:lumMod val="10000"/>
                  </a:schemeClr>
                </a:solidFill>
              </a:rPr>
              <a:t>Minotech</a:t>
            </a:r>
            <a:r>
              <a:rPr lang="en-US" sz="2800" b="1" dirty="0" smtClean="0">
                <a:solidFill>
                  <a:schemeClr val="accent4">
                    <a:lumMod val="10000"/>
                  </a:schemeClr>
                </a:solidFill>
              </a:rPr>
              <a:t>, </a:t>
            </a:r>
            <a:r>
              <a:rPr lang="en-US" sz="2800" b="1" dirty="0" err="1" smtClean="0">
                <a:solidFill>
                  <a:schemeClr val="accent4">
                    <a:lumMod val="10000"/>
                  </a:schemeClr>
                </a:solidFill>
              </a:rPr>
              <a:t>Incom</a:t>
            </a:r>
            <a:r>
              <a:rPr lang="en-US" sz="2800" b="1" dirty="0" smtClean="0">
                <a:solidFill>
                  <a:schemeClr val="accent4">
                    <a:lumMod val="10000"/>
                  </a:schemeClr>
                </a:solidFill>
              </a:rPr>
              <a:t>) and Ferro Corp</a:t>
            </a:r>
          </a:p>
        </p:txBody>
      </p:sp>
      <p:cxnSp>
        <p:nvCxnSpPr>
          <p:cNvPr id="13" name="Straight Arrow Connector 12"/>
          <p:cNvCxnSpPr/>
          <p:nvPr/>
        </p:nvCxnSpPr>
        <p:spPr>
          <a:xfrm flipV="1">
            <a:off x="914400" y="4953000"/>
            <a:ext cx="1268066" cy="685800"/>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914400" y="1524000"/>
            <a:ext cx="3124200" cy="4114800"/>
          </a:xfrm>
          <a:prstGeom prst="straightConnector1">
            <a:avLst/>
          </a:prstGeom>
          <a:ln w="38100">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228600" y="457200"/>
            <a:ext cx="8915400" cy="523220"/>
          </a:xfrm>
          <a:prstGeom prst="rect">
            <a:avLst/>
          </a:prstGeom>
          <a:noFill/>
        </p:spPr>
        <p:txBody>
          <a:bodyPr wrap="square" rtlCol="0">
            <a:spAutoFit/>
          </a:bodyPr>
          <a:lstStyle/>
          <a:p>
            <a:r>
              <a:rPr lang="en-US" sz="2800" b="1" dirty="0" smtClean="0">
                <a:solidFill>
                  <a:srgbClr val="FF0000"/>
                </a:solidFill>
              </a:rPr>
              <a:t>We have solved sealing over the anode strips</a:t>
            </a:r>
          </a:p>
        </p:txBody>
      </p:sp>
    </p:spTree>
    <p:extLst>
      <p:ext uri="{BB962C8B-B14F-4D97-AF65-F5344CB8AC3E}">
        <p14:creationId xmlns:p14="http://schemas.microsoft.com/office/powerpoint/2010/main" val="4186518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MCP+Transmission</a:t>
            </a:r>
            <a:r>
              <a:rPr lang="en-US" b="1" dirty="0" smtClean="0"/>
              <a:t> Lines Sampled at Both Ends Provide Time and 2D Space</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550" y="2001044"/>
            <a:ext cx="4914900" cy="3724275"/>
          </a:xfrm>
        </p:spPr>
      </p:pic>
      <p:sp>
        <p:nvSpPr>
          <p:cNvPr id="4" name="Date Placeholder 3"/>
          <p:cNvSpPr>
            <a:spLocks noGrp="1"/>
          </p:cNvSpPr>
          <p:nvPr>
            <p:ph type="dt" sz="half" idx="10"/>
          </p:nvPr>
        </p:nvSpPr>
        <p:spPr/>
        <p:txBody>
          <a:bodyPr/>
          <a:lstStyle/>
          <a:p>
            <a:fld id="{B557B90F-57EC-4C25-88CA-B339E964A637}"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59</a:t>
            </a:fld>
            <a:endParaRPr lang="en-US" dirty="0"/>
          </a:p>
        </p:txBody>
      </p:sp>
      <p:sp>
        <p:nvSpPr>
          <p:cNvPr id="8" name="TextBox 7"/>
          <p:cNvSpPr txBox="1"/>
          <p:nvPr/>
        </p:nvSpPr>
        <p:spPr>
          <a:xfrm>
            <a:off x="1752600" y="5791200"/>
            <a:ext cx="3124200" cy="646331"/>
          </a:xfrm>
          <a:prstGeom prst="rect">
            <a:avLst/>
          </a:prstGeom>
          <a:noFill/>
        </p:spPr>
        <p:txBody>
          <a:bodyPr wrap="square" rtlCol="0">
            <a:spAutoFit/>
          </a:bodyPr>
          <a:lstStyle/>
          <a:p>
            <a:r>
              <a:rPr lang="en-US" sz="3600" b="1" dirty="0" smtClean="0">
                <a:solidFill>
                  <a:schemeClr val="accent4">
                    <a:lumMod val="10000"/>
                  </a:schemeClr>
                </a:solidFill>
              </a:rPr>
              <a:t>8” Tiles</a:t>
            </a:r>
          </a:p>
        </p:txBody>
      </p:sp>
      <p:sp>
        <p:nvSpPr>
          <p:cNvPr id="9" name="TextBox 8"/>
          <p:cNvSpPr txBox="1"/>
          <p:nvPr/>
        </p:nvSpPr>
        <p:spPr>
          <a:xfrm>
            <a:off x="5181600" y="5527371"/>
            <a:ext cx="3962400" cy="954107"/>
          </a:xfrm>
          <a:prstGeom prst="rect">
            <a:avLst/>
          </a:prstGeom>
          <a:noFill/>
        </p:spPr>
        <p:txBody>
          <a:bodyPr wrap="square" rtlCol="0">
            <a:spAutoFit/>
          </a:bodyPr>
          <a:lstStyle/>
          <a:p>
            <a:r>
              <a:rPr lang="en-US" sz="2800" b="1" dirty="0">
                <a:solidFill>
                  <a:srgbClr val="DADADA">
                    <a:lumMod val="10000"/>
                  </a:srgbClr>
                </a:solidFill>
              </a:rPr>
              <a:t>10-15 GS/sec </a:t>
            </a:r>
            <a:r>
              <a:rPr lang="en-US" sz="2800" b="1" dirty="0" smtClean="0">
                <a:solidFill>
                  <a:schemeClr val="accent4">
                    <a:lumMod val="10000"/>
                  </a:schemeClr>
                </a:solidFill>
              </a:rPr>
              <a:t>Waveform Sampling ASICS</a:t>
            </a:r>
          </a:p>
        </p:txBody>
      </p:sp>
      <p:sp>
        <p:nvSpPr>
          <p:cNvPr id="10" name="TextBox 9"/>
          <p:cNvSpPr txBox="1"/>
          <p:nvPr/>
        </p:nvSpPr>
        <p:spPr>
          <a:xfrm>
            <a:off x="-20472" y="2523934"/>
            <a:ext cx="2133600" cy="1815882"/>
          </a:xfrm>
          <a:prstGeom prst="rect">
            <a:avLst/>
          </a:prstGeom>
          <a:noFill/>
        </p:spPr>
        <p:txBody>
          <a:bodyPr wrap="square" rtlCol="0">
            <a:spAutoFit/>
          </a:bodyPr>
          <a:lstStyle/>
          <a:p>
            <a:pPr>
              <a:lnSpc>
                <a:spcPct val="80000"/>
              </a:lnSpc>
            </a:pPr>
            <a:r>
              <a:rPr lang="en-US" sz="2000" b="1" dirty="0" smtClean="0">
                <a:solidFill>
                  <a:srgbClr val="DADADA">
                    <a:lumMod val="10000"/>
                  </a:srgbClr>
                </a:solidFill>
              </a:rPr>
              <a:t>Field </a:t>
            </a:r>
            <a:r>
              <a:rPr lang="en-US" sz="2000" b="1" dirty="0" err="1" smtClean="0">
                <a:solidFill>
                  <a:srgbClr val="DADADA">
                    <a:lumMod val="10000"/>
                  </a:srgbClr>
                </a:solidFill>
              </a:rPr>
              <a:t>Programable</a:t>
            </a:r>
            <a:r>
              <a:rPr lang="en-US" sz="2000" b="1" dirty="0" smtClean="0">
                <a:solidFill>
                  <a:srgbClr val="DADADA">
                    <a:lumMod val="10000"/>
                  </a:srgbClr>
                </a:solidFill>
              </a:rPr>
              <a:t> Gate Arrays </a:t>
            </a:r>
          </a:p>
          <a:p>
            <a:pPr>
              <a:lnSpc>
                <a:spcPct val="80000"/>
              </a:lnSpc>
            </a:pPr>
            <a:r>
              <a:rPr lang="en-US" sz="2000" b="1" dirty="0" smtClean="0">
                <a:solidFill>
                  <a:srgbClr val="DADADA">
                    <a:lumMod val="10000"/>
                  </a:srgbClr>
                </a:solidFill>
              </a:rPr>
              <a:t>(not as shown- PC cards will be folded behind the panel- not this ugly…</a:t>
            </a:r>
            <a:endParaRPr lang="en-US" sz="2000" b="1" dirty="0" smtClean="0">
              <a:solidFill>
                <a:schemeClr val="accent4">
                  <a:lumMod val="10000"/>
                </a:schemeClr>
              </a:solidFill>
            </a:endParaRPr>
          </a:p>
        </p:txBody>
      </p:sp>
      <p:cxnSp>
        <p:nvCxnSpPr>
          <p:cNvPr id="12" name="Straight Arrow Connector 11"/>
          <p:cNvCxnSpPr/>
          <p:nvPr/>
        </p:nvCxnSpPr>
        <p:spPr>
          <a:xfrm flipV="1">
            <a:off x="2514600" y="4114800"/>
            <a:ext cx="8001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2971800"/>
            <a:ext cx="952500" cy="1430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76900" y="4347949"/>
            <a:ext cx="0" cy="11794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10400" y="2523934"/>
            <a:ext cx="2133600" cy="1740476"/>
          </a:xfrm>
          <a:prstGeom prst="rect">
            <a:avLst/>
          </a:prstGeom>
          <a:noFill/>
        </p:spPr>
        <p:txBody>
          <a:bodyPr wrap="square" rtlCol="0">
            <a:spAutoFit/>
          </a:bodyPr>
          <a:lstStyle/>
          <a:p>
            <a:pPr>
              <a:lnSpc>
                <a:spcPct val="85000"/>
              </a:lnSpc>
            </a:pPr>
            <a:r>
              <a:rPr lang="en-US" b="1" dirty="0" smtClean="0">
                <a:solidFill>
                  <a:srgbClr val="002060"/>
                </a:solidFill>
              </a:rPr>
              <a:t>Single serial </a:t>
            </a:r>
            <a:r>
              <a:rPr lang="en-US" b="1" dirty="0" err="1" smtClean="0">
                <a:solidFill>
                  <a:srgbClr val="002060"/>
                </a:solidFill>
              </a:rPr>
              <a:t>Gbit</a:t>
            </a:r>
            <a:r>
              <a:rPr lang="en-US" b="1" dirty="0" smtClean="0">
                <a:solidFill>
                  <a:srgbClr val="002060"/>
                </a:solidFill>
              </a:rPr>
              <a:t> connection will come out of panel with time and positions from center of back of panel</a:t>
            </a:r>
          </a:p>
        </p:txBody>
      </p:sp>
      <p:cxnSp>
        <p:nvCxnSpPr>
          <p:cNvPr id="20" name="Straight Arrow Connector 19"/>
          <p:cNvCxnSpPr/>
          <p:nvPr/>
        </p:nvCxnSpPr>
        <p:spPr>
          <a:xfrm flipV="1">
            <a:off x="2514600" y="4267200"/>
            <a:ext cx="16002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7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A7B452AF-85BA-4285-A3E0-397A9153D841}" type="datetime1">
              <a:rPr lang="en-US"/>
              <a:pPr/>
              <a:t>12/8/2011</a:t>
            </a:fld>
            <a:endParaRPr lang="en-US"/>
          </a:p>
        </p:txBody>
      </p:sp>
      <p:sp>
        <p:nvSpPr>
          <p:cNvPr id="7" name="Slide Number Placeholder 4"/>
          <p:cNvSpPr>
            <a:spLocks noGrp="1"/>
          </p:cNvSpPr>
          <p:nvPr>
            <p:ph type="sldNum" sz="quarter" idx="11"/>
          </p:nvPr>
        </p:nvSpPr>
        <p:spPr/>
        <p:txBody>
          <a:bodyPr/>
          <a:lstStyle/>
          <a:p>
            <a:fld id="{CE91492D-A96C-4929-B1DD-1E1E91C6B97A}" type="slidenum">
              <a:rPr lang="en-US"/>
              <a:pPr/>
              <a:t>6</a:t>
            </a:fld>
            <a:endParaRPr lang="en-US"/>
          </a:p>
        </p:txBody>
      </p:sp>
      <p:sp>
        <p:nvSpPr>
          <p:cNvPr id="8" name="Footer Placeholder 5"/>
          <p:cNvSpPr>
            <a:spLocks noGrp="1"/>
          </p:cNvSpPr>
          <p:nvPr>
            <p:ph type="ftr" sz="quarter" idx="12"/>
          </p:nvPr>
        </p:nvSpPr>
        <p:spPr/>
        <p:txBody>
          <a:bodyPr/>
          <a:lstStyle/>
          <a:p>
            <a:r>
              <a:rPr lang="en-US"/>
              <a:t>IBM Psec Timing</a:t>
            </a:r>
          </a:p>
        </p:txBody>
      </p:sp>
      <p:sp>
        <p:nvSpPr>
          <p:cNvPr id="340994" name="Rectangle 2"/>
          <p:cNvSpPr>
            <a:spLocks noGrp="1" noRot="1" noChangeArrowheads="1"/>
          </p:cNvSpPr>
          <p:nvPr>
            <p:ph type="title"/>
          </p:nvPr>
        </p:nvSpPr>
        <p:spPr>
          <a:xfrm>
            <a:off x="76200" y="-304800"/>
            <a:ext cx="9677400" cy="1524000"/>
          </a:xfrm>
        </p:spPr>
        <p:txBody>
          <a:bodyPr/>
          <a:lstStyle/>
          <a:p>
            <a:pPr marL="838200" indent="-838200" algn="l">
              <a:lnSpc>
                <a:spcPct val="70000"/>
              </a:lnSpc>
            </a:pPr>
            <a:r>
              <a:rPr lang="en-US" sz="6000" dirty="0">
                <a:solidFill>
                  <a:schemeClr val="bg2">
                    <a:lumMod val="25000"/>
                  </a:schemeClr>
                </a:solidFill>
              </a:rPr>
              <a:t>The Future of Psec Timing-</a:t>
            </a:r>
          </a:p>
        </p:txBody>
      </p:sp>
      <p:sp>
        <p:nvSpPr>
          <p:cNvPr id="340997" name="Text Box 5"/>
          <p:cNvSpPr txBox="1">
            <a:spLocks noChangeArrowheads="1"/>
          </p:cNvSpPr>
          <p:nvPr/>
        </p:nvSpPr>
        <p:spPr bwMode="auto">
          <a:xfrm>
            <a:off x="1066800" y="3657600"/>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41000" name="Text Box 8"/>
          <p:cNvSpPr txBox="1">
            <a:spLocks noChangeArrowheads="1"/>
          </p:cNvSpPr>
          <p:nvPr/>
        </p:nvSpPr>
        <p:spPr bwMode="auto">
          <a:xfrm>
            <a:off x="1447800" y="990600"/>
            <a:ext cx="6477000" cy="3416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sz="3200" b="1" dirty="0">
                <a:solidFill>
                  <a:srgbClr val="FF0000"/>
                </a:solidFill>
              </a:rPr>
              <a:t>From the work of the Nagoya Group, Jerry </a:t>
            </a:r>
            <a:r>
              <a:rPr lang="en-US" sz="3200" b="1" dirty="0" err="1">
                <a:solidFill>
                  <a:srgbClr val="FF0000"/>
                </a:solidFill>
              </a:rPr>
              <a:t>Va’vra</a:t>
            </a:r>
            <a:r>
              <a:rPr lang="en-US" sz="3200" b="1" dirty="0">
                <a:solidFill>
                  <a:srgbClr val="FF0000"/>
                </a:solidFill>
              </a:rPr>
              <a:t>, and ourselves it looks that the psec goal is not impossible. It’s a new field, and we have made first forays, and understand some fundamentals (e.g. need no bounces and short distances), but it’s entirely possible, even likely, that there are still much better ideas out</a:t>
            </a:r>
            <a:r>
              <a:rPr lang="en-US" sz="2400" b="1" dirty="0">
                <a:solidFill>
                  <a:srgbClr val="FF0000"/>
                </a:solidFill>
              </a:rPr>
              <a:t> </a:t>
            </a:r>
            <a:r>
              <a:rPr lang="en-US" sz="3200" b="1" dirty="0">
                <a:solidFill>
                  <a:srgbClr val="FF0000"/>
                </a:solidFill>
              </a:rPr>
              <a:t>there.</a:t>
            </a:r>
            <a:r>
              <a:rPr lang="en-US" sz="2400" b="1" dirty="0">
                <a:solidFill>
                  <a:srgbClr val="FF0000"/>
                </a:solidFill>
              </a:rPr>
              <a:t> </a:t>
            </a:r>
          </a:p>
        </p:txBody>
      </p:sp>
      <p:sp>
        <p:nvSpPr>
          <p:cNvPr id="341001" name="Text Box 9"/>
          <p:cNvSpPr txBox="1">
            <a:spLocks noChangeArrowheads="1"/>
          </p:cNvSpPr>
          <p:nvPr/>
        </p:nvSpPr>
        <p:spPr bwMode="auto">
          <a:xfrm>
            <a:off x="152400" y="4953000"/>
            <a:ext cx="9144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sz="3600" b="1" dirty="0">
                <a:solidFill>
                  <a:srgbClr val="151517"/>
                </a:solidFill>
              </a:rPr>
              <a:t>Big Questions:</a:t>
            </a:r>
          </a:p>
          <a:p>
            <a:pPr>
              <a:lnSpc>
                <a:spcPct val="65000"/>
              </a:lnSpc>
              <a:spcBef>
                <a:spcPct val="20000"/>
              </a:spcBef>
              <a:buFontTx/>
              <a:buChar char="•"/>
            </a:pPr>
            <a:r>
              <a:rPr lang="en-US" sz="3600" b="1" dirty="0">
                <a:solidFill>
                  <a:srgbClr val="151517"/>
                </a:solidFill>
              </a:rPr>
              <a:t> What determines the ultimate limits?</a:t>
            </a:r>
          </a:p>
          <a:p>
            <a:pPr>
              <a:lnSpc>
                <a:spcPct val="65000"/>
              </a:lnSpc>
              <a:spcBef>
                <a:spcPct val="20000"/>
              </a:spcBef>
              <a:buFontTx/>
              <a:buChar char="•"/>
            </a:pPr>
            <a:r>
              <a:rPr lang="en-US" sz="3600" b="1" dirty="0">
                <a:solidFill>
                  <a:srgbClr val="151517"/>
                </a:solidFill>
              </a:rPr>
              <a:t> Are there other techniques? (e.g. all Silicon)?</a:t>
            </a:r>
          </a:p>
        </p:txBody>
      </p:sp>
      <p:sp>
        <p:nvSpPr>
          <p:cNvPr id="9" name="TextBox 8"/>
          <p:cNvSpPr txBox="1"/>
          <p:nvPr/>
        </p:nvSpPr>
        <p:spPr>
          <a:xfrm>
            <a:off x="1958866" y="6491682"/>
            <a:ext cx="1981200" cy="369332"/>
          </a:xfrm>
          <a:prstGeom prst="rect">
            <a:avLst/>
          </a:prstGeom>
          <a:noFill/>
        </p:spPr>
        <p:txBody>
          <a:bodyPr wrap="square" rtlCol="0">
            <a:spAutoFit/>
          </a:bodyPr>
          <a:lstStyle/>
          <a:p>
            <a:r>
              <a:rPr lang="en-US" dirty="0" smtClean="0">
                <a:solidFill>
                  <a:schemeClr val="accent4">
                    <a:lumMod val="10000"/>
                  </a:schemeClr>
                </a:solidFill>
              </a:rPr>
              <a:t>Old slide</a:t>
            </a:r>
            <a:endParaRPr lang="en-US" dirty="0" smtClean="0">
              <a:solidFill>
                <a:schemeClr val="accent4">
                  <a:lumMod val="10000"/>
                </a:schemeClr>
              </a:solidFill>
            </a:endParaRPr>
          </a:p>
        </p:txBody>
      </p:sp>
    </p:spTree>
    <p:extLst>
      <p:ext uri="{BB962C8B-B14F-4D97-AF65-F5344CB8AC3E}">
        <p14:creationId xmlns:p14="http://schemas.microsoft.com/office/powerpoint/2010/main" val="4216455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2003- Aspen  </a:t>
            </a:r>
            <a:r>
              <a:rPr lang="en-US" b="1" dirty="0" err="1" smtClean="0"/>
              <a:t>Exptl</a:t>
            </a:r>
            <a:r>
              <a:rPr lang="en-US" b="1" dirty="0" smtClean="0"/>
              <a:t> Summary Talk</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57200"/>
            <a:ext cx="4906151" cy="6248400"/>
          </a:xfrm>
        </p:spPr>
      </p:pic>
      <p:sp>
        <p:nvSpPr>
          <p:cNvPr id="4" name="Date Placeholder 3"/>
          <p:cNvSpPr>
            <a:spLocks noGrp="1"/>
          </p:cNvSpPr>
          <p:nvPr>
            <p:ph type="dt" sz="half" idx="10"/>
          </p:nvPr>
        </p:nvSpPr>
        <p:spPr/>
        <p:txBody>
          <a:bodyPr/>
          <a:lstStyle/>
          <a:p>
            <a:fld id="{68260D90-6E59-4578-8B7E-D822FBCCDE91}" type="datetime1">
              <a:rPr lang="en-US" smtClean="0"/>
              <a:t>12/8/2011</a:t>
            </a:fld>
            <a:endParaRPr lang="en-US" dirty="0"/>
          </a:p>
        </p:txBody>
      </p:sp>
      <p:sp>
        <p:nvSpPr>
          <p:cNvPr id="5" name="Footer Placeholder 4"/>
          <p:cNvSpPr>
            <a:spLocks noGrp="1"/>
          </p:cNvSpPr>
          <p:nvPr>
            <p:ph type="ftr" sz="quarter" idx="11"/>
          </p:nvPr>
        </p:nvSpPr>
        <p:spPr/>
        <p:txBody>
          <a:bodyPr/>
          <a:lstStyle/>
          <a:p>
            <a:r>
              <a:rPr lang="en-US" smtClean="0">
                <a:solidFill>
                  <a:srgbClr val="151517"/>
                </a:solidFill>
              </a:rPr>
              <a:t>Dec 9-10_2011 Collaboration Meeting Overview</a:t>
            </a:r>
            <a:endParaRPr lang="en-US" dirty="0">
              <a:solidFill>
                <a:srgbClr val="151517"/>
              </a:solidFill>
            </a:endParaRPr>
          </a:p>
        </p:txBody>
      </p:sp>
      <p:sp>
        <p:nvSpPr>
          <p:cNvPr id="6" name="Slide Number Placeholder 5"/>
          <p:cNvSpPr>
            <a:spLocks noGrp="1"/>
          </p:cNvSpPr>
          <p:nvPr>
            <p:ph type="sldNum" sz="quarter" idx="12"/>
          </p:nvPr>
        </p:nvSpPr>
        <p:spPr/>
        <p:txBody>
          <a:bodyPr/>
          <a:lstStyle/>
          <a:p>
            <a:fld id="{6F3AE956-26F0-4794-8F4C-97BAC66ADD21}" type="slidenum">
              <a:rPr lang="en-US" smtClean="0"/>
              <a:pPr/>
              <a:t>60</a:t>
            </a:fld>
            <a:endParaRPr lang="en-US" dirty="0"/>
          </a:p>
        </p:txBody>
      </p:sp>
      <p:sp>
        <p:nvSpPr>
          <p:cNvPr id="8" name="TextBox 7"/>
          <p:cNvSpPr txBox="1"/>
          <p:nvPr/>
        </p:nvSpPr>
        <p:spPr>
          <a:xfrm>
            <a:off x="5791200" y="1524000"/>
            <a:ext cx="2971800" cy="1815882"/>
          </a:xfrm>
          <a:prstGeom prst="rect">
            <a:avLst/>
          </a:prstGeom>
          <a:noFill/>
        </p:spPr>
        <p:txBody>
          <a:bodyPr wrap="square" rtlCol="0">
            <a:spAutoFit/>
          </a:bodyPr>
          <a:lstStyle/>
          <a:p>
            <a:r>
              <a:rPr lang="en-US" sz="2800" b="1" dirty="0" smtClean="0">
                <a:solidFill>
                  <a:schemeClr val="accent4">
                    <a:lumMod val="10000"/>
                  </a:schemeClr>
                </a:solidFill>
              </a:rPr>
              <a:t>Invitation from Joe </a:t>
            </a:r>
            <a:r>
              <a:rPr lang="en-US" sz="2800" b="1" dirty="0" err="1" smtClean="0">
                <a:solidFill>
                  <a:schemeClr val="accent4">
                    <a:lumMod val="10000"/>
                  </a:schemeClr>
                </a:solidFill>
              </a:rPr>
              <a:t>Lykken</a:t>
            </a:r>
            <a:r>
              <a:rPr lang="en-US" sz="2800" b="1" dirty="0" smtClean="0">
                <a:solidFill>
                  <a:schemeClr val="accent4">
                    <a:lumMod val="10000"/>
                  </a:schemeClr>
                </a:solidFill>
              </a:rPr>
              <a:t> and Maria </a:t>
            </a:r>
            <a:r>
              <a:rPr lang="en-US" sz="2800" b="1" dirty="0" err="1" smtClean="0">
                <a:solidFill>
                  <a:schemeClr val="accent4">
                    <a:lumMod val="10000"/>
                  </a:schemeClr>
                </a:solidFill>
              </a:rPr>
              <a:t>Spiropulu</a:t>
            </a:r>
            <a:r>
              <a:rPr lang="en-US" sz="2800" b="1" dirty="0" smtClean="0">
                <a:solidFill>
                  <a:schemeClr val="accent4">
                    <a:lumMod val="10000"/>
                  </a:schemeClr>
                </a:solidFill>
              </a:rPr>
              <a:t>- led to psec TOF</a:t>
            </a:r>
          </a:p>
        </p:txBody>
      </p:sp>
      <p:cxnSp>
        <p:nvCxnSpPr>
          <p:cNvPr id="10" name="Straight Connector 9"/>
          <p:cNvCxnSpPr/>
          <p:nvPr/>
        </p:nvCxnSpPr>
        <p:spPr>
          <a:xfrm>
            <a:off x="1066800" y="2209800"/>
            <a:ext cx="44196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3524" y="2212428"/>
            <a:ext cx="49061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4038600"/>
            <a:ext cx="49061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4191000"/>
            <a:ext cx="49061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 y="3581400"/>
            <a:ext cx="49061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935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4084782E-AF60-41D7-A0A8-203986958ADE}" type="datetime1">
              <a:rPr lang="en-US"/>
              <a:pPr/>
              <a:t>12/8/2011</a:t>
            </a:fld>
            <a:endParaRPr lang="en-US"/>
          </a:p>
        </p:txBody>
      </p:sp>
      <p:sp>
        <p:nvSpPr>
          <p:cNvPr id="7" name="Slide Number Placeholder 4"/>
          <p:cNvSpPr>
            <a:spLocks noGrp="1"/>
          </p:cNvSpPr>
          <p:nvPr>
            <p:ph type="sldNum" sz="quarter" idx="11"/>
          </p:nvPr>
        </p:nvSpPr>
        <p:spPr/>
        <p:txBody>
          <a:bodyPr/>
          <a:lstStyle/>
          <a:p>
            <a:fld id="{2D1B4408-7115-4463-886A-262DF316ACA0}" type="slidenum">
              <a:rPr lang="en-US"/>
              <a:pPr/>
              <a:t>7</a:t>
            </a:fld>
            <a:endParaRPr lang="en-US"/>
          </a:p>
        </p:txBody>
      </p:sp>
      <p:sp>
        <p:nvSpPr>
          <p:cNvPr id="8" name="Footer Placeholder 5"/>
          <p:cNvSpPr>
            <a:spLocks noGrp="1"/>
          </p:cNvSpPr>
          <p:nvPr>
            <p:ph type="ftr" sz="quarter" idx="12"/>
          </p:nvPr>
        </p:nvSpPr>
        <p:spPr/>
        <p:txBody>
          <a:bodyPr/>
          <a:lstStyle/>
          <a:p>
            <a:r>
              <a:rPr lang="en-US"/>
              <a:t>Goals of the Workshop; Argonne</a:t>
            </a:r>
          </a:p>
        </p:txBody>
      </p:sp>
      <p:sp>
        <p:nvSpPr>
          <p:cNvPr id="962562" name="Rectangle 2"/>
          <p:cNvSpPr>
            <a:spLocks noGrp="1" noRot="1" noChangeArrowheads="1"/>
          </p:cNvSpPr>
          <p:nvPr>
            <p:ph type="title"/>
          </p:nvPr>
        </p:nvSpPr>
        <p:spPr>
          <a:xfrm>
            <a:off x="457200" y="76200"/>
            <a:ext cx="8229600" cy="808038"/>
          </a:xfrm>
        </p:spPr>
        <p:txBody>
          <a:bodyPr/>
          <a:lstStyle/>
          <a:p>
            <a:r>
              <a:rPr lang="en-US" sz="4000" dirty="0"/>
              <a:t>Design Goals</a:t>
            </a:r>
          </a:p>
        </p:txBody>
      </p:sp>
      <p:sp>
        <p:nvSpPr>
          <p:cNvPr id="962563" name="Rectangle 3"/>
          <p:cNvSpPr>
            <a:spLocks noGrp="1" noChangeArrowheads="1"/>
          </p:cNvSpPr>
          <p:nvPr>
            <p:ph type="body" idx="1"/>
          </p:nvPr>
        </p:nvSpPr>
        <p:spPr>
          <a:xfrm>
            <a:off x="0" y="762000"/>
            <a:ext cx="9144000" cy="1981200"/>
          </a:xfrm>
        </p:spPr>
        <p:txBody>
          <a:bodyPr/>
          <a:lstStyle/>
          <a:p>
            <a:pPr>
              <a:spcBef>
                <a:spcPct val="10000"/>
              </a:spcBef>
              <a:buFont typeface="Wingdings" pitchFamily="2" charset="2"/>
              <a:buNone/>
            </a:pPr>
            <a:r>
              <a:rPr lang="en-US" dirty="0"/>
              <a:t>Colliders: ~ 1 psec resolution, &lt; 100K$/m</a:t>
            </a:r>
            <a:r>
              <a:rPr lang="en-US" baseline="30000" dirty="0"/>
              <a:t>2</a:t>
            </a:r>
          </a:p>
          <a:p>
            <a:pPr>
              <a:spcBef>
                <a:spcPct val="10000"/>
              </a:spcBef>
              <a:buFont typeface="Wingdings" pitchFamily="2" charset="2"/>
              <a:buNone/>
            </a:pPr>
            <a:r>
              <a:rPr lang="en-US" dirty="0"/>
              <a:t>Neutrino H2O: ~100 psec resolution, &lt; 1K$/m</a:t>
            </a:r>
            <a:r>
              <a:rPr lang="en-US" baseline="30000" dirty="0"/>
              <a:t>2</a:t>
            </a:r>
            <a:endParaRPr lang="en-US" dirty="0"/>
          </a:p>
          <a:p>
            <a:pPr>
              <a:spcBef>
                <a:spcPct val="10000"/>
              </a:spcBef>
              <a:buFont typeface="Wingdings" pitchFamily="2" charset="2"/>
              <a:buNone/>
            </a:pPr>
            <a:r>
              <a:rPr lang="en-US" dirty="0"/>
              <a:t>PET: ~ 30 psec resolution,  &lt; 20% of crystal cost</a:t>
            </a:r>
          </a:p>
        </p:txBody>
      </p:sp>
      <p:pic>
        <p:nvPicPr>
          <p:cNvPr id="962564" name="Picture 4" descr="burle_m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962565" name="Rectangle 5"/>
          <p:cNvSpPr>
            <a:spLocks noChangeArrowheads="1"/>
          </p:cNvSpPr>
          <p:nvPr/>
        </p:nvSpPr>
        <p:spPr bwMode="auto">
          <a:xfrm>
            <a:off x="5715000" y="3230563"/>
            <a:ext cx="3429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tx1">
                    <a:lumMod val="75000"/>
                  </a:schemeClr>
                </a:solidFill>
              </a:rPr>
              <a:t>Micro-photograph of </a:t>
            </a:r>
            <a:r>
              <a:rPr lang="en-US" sz="2800" b="1" dirty="0" err="1">
                <a:solidFill>
                  <a:schemeClr val="tx1">
                    <a:lumMod val="75000"/>
                  </a:schemeClr>
                </a:solidFill>
              </a:rPr>
              <a:t>Burle</a:t>
            </a:r>
            <a:r>
              <a:rPr lang="en-US" sz="2800" b="1" dirty="0">
                <a:solidFill>
                  <a:schemeClr val="tx1">
                    <a:lumMod val="75000"/>
                  </a:schemeClr>
                </a:solidFill>
              </a:rPr>
              <a:t> 25 micron tube- Greg </a:t>
            </a:r>
            <a:r>
              <a:rPr lang="en-US" sz="2800" b="1" dirty="0" err="1">
                <a:solidFill>
                  <a:schemeClr val="tx1">
                    <a:lumMod val="75000"/>
                  </a:schemeClr>
                </a:solidFill>
              </a:rPr>
              <a:t>Sellberg</a:t>
            </a:r>
            <a:r>
              <a:rPr lang="en-US" sz="2800" b="1" dirty="0">
                <a:solidFill>
                  <a:schemeClr val="tx1">
                    <a:lumMod val="75000"/>
                  </a:schemeClr>
                </a:solidFill>
              </a:rPr>
              <a:t> (</a:t>
            </a:r>
            <a:r>
              <a:rPr lang="en-US" sz="2800" b="1" dirty="0" err="1">
                <a:solidFill>
                  <a:schemeClr val="tx1">
                    <a:lumMod val="75000"/>
                  </a:schemeClr>
                </a:solidFill>
              </a:rPr>
              <a:t>Fermilab</a:t>
            </a:r>
            <a:r>
              <a:rPr lang="en-US" sz="2800" b="1" dirty="0">
                <a:solidFill>
                  <a:schemeClr val="tx1">
                    <a:lumMod val="75000"/>
                  </a:schemeClr>
                </a:solidFill>
              </a:rPr>
              <a:t>)- ~2M$/m</a:t>
            </a:r>
            <a:r>
              <a:rPr lang="en-US" sz="2800" b="1" baseline="30000" dirty="0">
                <a:solidFill>
                  <a:schemeClr val="tx1">
                    <a:lumMod val="75000"/>
                  </a:schemeClr>
                </a:solidFill>
              </a:rPr>
              <a:t>2</a:t>
            </a:r>
            <a:r>
              <a:rPr lang="en-US" sz="2800" b="1" dirty="0">
                <a:solidFill>
                  <a:schemeClr val="tx1">
                    <a:lumMod val="75000"/>
                  </a:schemeClr>
                </a:solidFill>
              </a:rPr>
              <a:t>- not including readout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870574"/>
            <a:ext cx="2030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5CEDD0-B600-4BE8-9BD0-88BF2FE9ABE4}" type="datetime1">
              <a:rPr lang="en-US"/>
              <a:pPr/>
              <a:t>12/8/2011</a:t>
            </a:fld>
            <a:endParaRPr lang="en-US"/>
          </a:p>
        </p:txBody>
      </p:sp>
      <p:sp>
        <p:nvSpPr>
          <p:cNvPr id="5" name="Slide Number Placeholder 4"/>
          <p:cNvSpPr>
            <a:spLocks noGrp="1"/>
          </p:cNvSpPr>
          <p:nvPr>
            <p:ph type="sldNum" sz="quarter" idx="11"/>
          </p:nvPr>
        </p:nvSpPr>
        <p:spPr/>
        <p:txBody>
          <a:bodyPr/>
          <a:lstStyle/>
          <a:p>
            <a:fld id="{31D2AB53-F17A-49B2-B441-5B76CB5145E0}" type="slidenum">
              <a:rPr lang="en-US"/>
              <a:pPr/>
              <a:t>8</a:t>
            </a:fld>
            <a:endParaRPr lang="en-US"/>
          </a:p>
        </p:txBody>
      </p:sp>
      <p:sp>
        <p:nvSpPr>
          <p:cNvPr id="6" name="Footer Placeholder 5"/>
          <p:cNvSpPr>
            <a:spLocks noGrp="1"/>
          </p:cNvSpPr>
          <p:nvPr>
            <p:ph type="ftr" sz="quarter" idx="12"/>
          </p:nvPr>
        </p:nvSpPr>
        <p:spPr>
          <a:xfrm>
            <a:off x="2667000" y="6416675"/>
            <a:ext cx="3505200" cy="288925"/>
          </a:xfrm>
        </p:spPr>
        <p:txBody>
          <a:bodyPr/>
          <a:lstStyle/>
          <a:p>
            <a:r>
              <a:rPr lang="en-US"/>
              <a:t>Goals of the Workshop; Argonne</a:t>
            </a:r>
          </a:p>
        </p:txBody>
      </p:sp>
      <p:sp>
        <p:nvSpPr>
          <p:cNvPr id="958466" name="Rectangle 2"/>
          <p:cNvSpPr>
            <a:spLocks noGrp="1" noRot="1" noChangeArrowheads="1"/>
          </p:cNvSpPr>
          <p:nvPr>
            <p:ph type="title"/>
          </p:nvPr>
        </p:nvSpPr>
        <p:spPr/>
        <p:txBody>
          <a:bodyPr/>
          <a:lstStyle/>
          <a:p>
            <a:r>
              <a:rPr lang="en-US"/>
              <a:t>Characteristics we need</a:t>
            </a:r>
          </a:p>
        </p:txBody>
      </p:sp>
      <p:sp>
        <p:nvSpPr>
          <p:cNvPr id="958467" name="Rectangle 3"/>
          <p:cNvSpPr>
            <a:spLocks noGrp="1" noChangeArrowheads="1"/>
          </p:cNvSpPr>
          <p:nvPr>
            <p:ph type="body" idx="1"/>
          </p:nvPr>
        </p:nvSpPr>
        <p:spPr>
          <a:xfrm>
            <a:off x="0" y="1600200"/>
            <a:ext cx="9144000" cy="4525963"/>
          </a:xfrm>
        </p:spPr>
        <p:txBody>
          <a:bodyPr/>
          <a:lstStyle/>
          <a:p>
            <a:r>
              <a:rPr lang="en-US" dirty="0"/>
              <a:t>Feature size &lt;~ 300 microns (= 1 psec at c)</a:t>
            </a:r>
          </a:p>
          <a:p>
            <a:r>
              <a:rPr lang="en-US" dirty="0"/>
              <a:t>Homogeneity (ability to make uniform large-area- think amorphous </a:t>
            </a:r>
            <a:r>
              <a:rPr lang="en-US" dirty="0" err="1"/>
              <a:t>semicndtr</a:t>
            </a:r>
            <a:r>
              <a:rPr lang="en-US" dirty="0"/>
              <a:t> solar-panel)</a:t>
            </a:r>
          </a:p>
          <a:p>
            <a:r>
              <a:rPr lang="en-US" dirty="0"/>
              <a:t>Fast rise-time and/or constant signal shape</a:t>
            </a:r>
          </a:p>
          <a:p>
            <a:r>
              <a:rPr lang="en-US" dirty="0"/>
              <a:t>Lifetime/robustness/simplicity</a:t>
            </a:r>
          </a:p>
          <a:p>
            <a:r>
              <a:rPr lang="en-US" dirty="0"/>
              <a:t>Cost/unit-area &lt;&lt; that for photo-multipliers</a:t>
            </a:r>
          </a:p>
          <a:p>
            <a:endParaRPr lang="en-US" dirty="0"/>
          </a:p>
        </p:txBody>
      </p:sp>
      <p:sp>
        <p:nvSpPr>
          <p:cNvPr id="2" name="TextBox 1"/>
          <p:cNvSpPr txBox="1"/>
          <p:nvPr/>
        </p:nvSpPr>
        <p:spPr>
          <a:xfrm>
            <a:off x="1066800" y="5562600"/>
            <a:ext cx="5715000" cy="523220"/>
          </a:xfrm>
          <a:prstGeom prst="rect">
            <a:avLst/>
          </a:prstGeom>
          <a:noFill/>
        </p:spPr>
        <p:txBody>
          <a:bodyPr wrap="square" rtlCol="0">
            <a:spAutoFit/>
          </a:bodyPr>
          <a:lstStyle/>
          <a:p>
            <a:r>
              <a:rPr lang="en-US" sz="2800" b="1" dirty="0" smtClean="0">
                <a:solidFill>
                  <a:srgbClr val="FF0000"/>
                </a:solidFill>
              </a:rPr>
              <a:t>Note to Howard- you were/are right!</a:t>
            </a:r>
            <a:endParaRPr lang="en-US" sz="2800" b="1" dirty="0" smtClean="0">
              <a:solidFill>
                <a:srgbClr val="FF0000"/>
              </a:solidFill>
            </a:endParaRPr>
          </a:p>
        </p:txBody>
      </p:sp>
      <p:cxnSp>
        <p:nvCxnSpPr>
          <p:cNvPr id="7" name="Straight Arrow Connector 6"/>
          <p:cNvCxnSpPr/>
          <p:nvPr/>
        </p:nvCxnSpPr>
        <p:spPr>
          <a:xfrm flipH="1" flipV="1">
            <a:off x="3124200" y="5029200"/>
            <a:ext cx="76200" cy="53340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3"/>
          <p:cNvSpPr>
            <a:spLocks noGrp="1" noChangeArrowheads="1"/>
          </p:cNvSpPr>
          <p:nvPr>
            <p:ph type="dt" sz="quarter" idx="4294967295"/>
          </p:nvPr>
        </p:nvSpPr>
        <p:spPr>
          <a:xfrm>
            <a:off x="457200" y="6248400"/>
            <a:ext cx="2133600" cy="476250"/>
          </a:xfrm>
          <a:prstGeom prst="rect">
            <a:avLst/>
          </a:prstGeom>
        </p:spPr>
        <p:txBody>
          <a:bodyPr/>
          <a:lstStyle/>
          <a:p>
            <a:fld id="{4A3B6715-C54B-4214-9816-AC943CD20B52}" type="datetime1">
              <a:rPr lang="en-US"/>
              <a:pPr/>
              <a:t>12/8/2011</a:t>
            </a:fld>
            <a:endParaRPr lang="en-US"/>
          </a:p>
        </p:txBody>
      </p:sp>
      <p:sp>
        <p:nvSpPr>
          <p:cNvPr id="118" name="Rectangle 14"/>
          <p:cNvSpPr>
            <a:spLocks noGrp="1" noChangeArrowheads="1"/>
          </p:cNvSpPr>
          <p:nvPr>
            <p:ph type="ftr" sz="quarter" idx="4294967295"/>
          </p:nvPr>
        </p:nvSpPr>
        <p:spPr>
          <a:xfrm>
            <a:off x="3124200" y="6251575"/>
            <a:ext cx="2895600" cy="476250"/>
          </a:xfrm>
          <a:prstGeom prst="rect">
            <a:avLst/>
          </a:prstGeom>
        </p:spPr>
        <p:txBody>
          <a:bodyPr/>
          <a:lstStyle/>
          <a:p>
            <a:r>
              <a:rPr lang="en-US"/>
              <a:t>Goals of the Workshop; Argonne</a:t>
            </a:r>
          </a:p>
        </p:txBody>
      </p:sp>
      <p:sp>
        <p:nvSpPr>
          <p:cNvPr id="119" name="Rectangle 15"/>
          <p:cNvSpPr>
            <a:spLocks noGrp="1" noChangeArrowheads="1"/>
          </p:cNvSpPr>
          <p:nvPr>
            <p:ph type="sldNum" sz="quarter" idx="4294967295"/>
          </p:nvPr>
        </p:nvSpPr>
        <p:spPr>
          <a:xfrm>
            <a:off x="6553200" y="6254750"/>
            <a:ext cx="2133600" cy="476250"/>
          </a:xfrm>
          <a:prstGeom prst="rect">
            <a:avLst/>
          </a:prstGeom>
        </p:spPr>
        <p:txBody>
          <a:bodyPr/>
          <a:lstStyle/>
          <a:p>
            <a:fld id="{7661F3C4-839E-437E-9506-ABED8C1F3917}" type="slidenum">
              <a:rPr lang="en-US"/>
              <a:pPr/>
              <a:t>9</a:t>
            </a:fld>
            <a:endParaRPr lang="en-US"/>
          </a:p>
        </p:txBody>
      </p:sp>
      <p:sp>
        <p:nvSpPr>
          <p:cNvPr id="965634" name="Rectangle 2"/>
          <p:cNvSpPr>
            <a:spLocks noGrp="1" noChangeArrowheads="1"/>
          </p:cNvSpPr>
          <p:nvPr>
            <p:ph type="ctrTitle"/>
          </p:nvPr>
        </p:nvSpPr>
        <p:spPr>
          <a:xfrm>
            <a:off x="457200" y="0"/>
            <a:ext cx="9144000" cy="1470025"/>
          </a:xfrm>
        </p:spPr>
        <p:txBody>
          <a:bodyPr/>
          <a:lstStyle/>
          <a:p>
            <a:pPr>
              <a:lnSpc>
                <a:spcPct val="75000"/>
              </a:lnSpc>
            </a:pPr>
            <a:r>
              <a:rPr lang="en-US" sz="4400" dirty="0">
                <a:solidFill>
                  <a:srgbClr val="151517"/>
                </a:solidFill>
              </a:rPr>
              <a:t>Large-area Micro-Channel Plate Panel “Cartoon”</a:t>
            </a:r>
          </a:p>
        </p:txBody>
      </p:sp>
      <p:sp>
        <p:nvSpPr>
          <p:cNvPr id="965635" name="Rectangle 3"/>
          <p:cNvSpPr>
            <a:spLocks noChangeArrowheads="1"/>
          </p:cNvSpPr>
          <p:nvPr/>
        </p:nvSpPr>
        <p:spPr bwMode="auto">
          <a:xfrm>
            <a:off x="1981200" y="2276475"/>
            <a:ext cx="5562600" cy="7715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36" name="Rectangle 4"/>
          <p:cNvSpPr>
            <a:spLocks noChangeArrowheads="1"/>
          </p:cNvSpPr>
          <p:nvPr/>
        </p:nvSpPr>
        <p:spPr bwMode="auto">
          <a:xfrm>
            <a:off x="1981200" y="3048000"/>
            <a:ext cx="5562600" cy="762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solidFill>
                <a:srgbClr val="FF0000"/>
              </a:solidFill>
              <a:latin typeface="Arial" charset="0"/>
            </a:endParaRPr>
          </a:p>
        </p:txBody>
      </p:sp>
      <p:sp>
        <p:nvSpPr>
          <p:cNvPr id="965637" name="Rectangle 5"/>
          <p:cNvSpPr>
            <a:spLocks noChangeArrowheads="1"/>
          </p:cNvSpPr>
          <p:nvPr/>
        </p:nvSpPr>
        <p:spPr bwMode="auto">
          <a:xfrm>
            <a:off x="2209800" y="3352800"/>
            <a:ext cx="228600" cy="76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38" name="Rectangle 6"/>
          <p:cNvSpPr>
            <a:spLocks noChangeArrowheads="1"/>
          </p:cNvSpPr>
          <p:nvPr/>
        </p:nvSpPr>
        <p:spPr bwMode="auto">
          <a:xfrm>
            <a:off x="1806575" y="6149975"/>
            <a:ext cx="6491288" cy="96838"/>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atin typeface="Arial" charset="0"/>
            </a:endParaRPr>
          </a:p>
        </p:txBody>
      </p:sp>
      <p:sp>
        <p:nvSpPr>
          <p:cNvPr id="965639" name="Rectangle 7" descr="Denim"/>
          <p:cNvSpPr>
            <a:spLocks noChangeArrowheads="1"/>
          </p:cNvSpPr>
          <p:nvPr/>
        </p:nvSpPr>
        <p:spPr bwMode="auto">
          <a:xfrm>
            <a:off x="1981200" y="6246813"/>
            <a:ext cx="6049963" cy="217487"/>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5640" name="Group 8"/>
          <p:cNvGrpSpPr>
            <a:grpSpLocks/>
          </p:cNvGrpSpPr>
          <p:nvPr/>
        </p:nvGrpSpPr>
        <p:grpSpPr bwMode="auto">
          <a:xfrm>
            <a:off x="1981200" y="3341688"/>
            <a:ext cx="1538288" cy="2830512"/>
            <a:chOff x="1248" y="2105"/>
            <a:chExt cx="969" cy="1783"/>
          </a:xfrm>
        </p:grpSpPr>
        <p:grpSp>
          <p:nvGrpSpPr>
            <p:cNvPr id="965641" name="Group 9"/>
            <p:cNvGrpSpPr>
              <a:grpSpLocks/>
            </p:cNvGrpSpPr>
            <p:nvPr/>
          </p:nvGrpSpPr>
          <p:grpSpPr bwMode="auto">
            <a:xfrm>
              <a:off x="1248" y="2105"/>
              <a:ext cx="341" cy="1776"/>
              <a:chOff x="1248" y="2112"/>
              <a:chExt cx="341" cy="1776"/>
            </a:xfrm>
          </p:grpSpPr>
          <p:grpSp>
            <p:nvGrpSpPr>
              <p:cNvPr id="965642" name="Group 10"/>
              <p:cNvGrpSpPr>
                <a:grpSpLocks/>
              </p:cNvGrpSpPr>
              <p:nvPr/>
            </p:nvGrpSpPr>
            <p:grpSpPr bwMode="auto">
              <a:xfrm>
                <a:off x="1248" y="2160"/>
                <a:ext cx="288" cy="1728"/>
                <a:chOff x="1296" y="2160"/>
                <a:chExt cx="288" cy="1728"/>
              </a:xfrm>
            </p:grpSpPr>
            <p:sp>
              <p:nvSpPr>
                <p:cNvPr id="965643" name="Line 11"/>
                <p:cNvSpPr>
                  <a:spLocks noChangeShapeType="1"/>
                </p:cNvSpPr>
                <p:nvPr/>
              </p:nvSpPr>
              <p:spPr bwMode="auto">
                <a:xfrm>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44" name="Line 12"/>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45" name="Line 13"/>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46" name="Rectangle 14"/>
              <p:cNvSpPr>
                <a:spLocks noChangeArrowheads="1"/>
              </p:cNvSpPr>
              <p:nvPr/>
            </p:nvSpPr>
            <p:spPr bwMode="auto">
              <a:xfrm rot="2700000">
                <a:off x="1392" y="2184"/>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47" name="Rectangle 15"/>
              <p:cNvSpPr>
                <a:spLocks noChangeArrowheads="1"/>
              </p:cNvSpPr>
              <p:nvPr/>
            </p:nvSpPr>
            <p:spPr bwMode="auto">
              <a:xfrm>
                <a:off x="1536" y="2304"/>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48" name="Rectangle 16"/>
              <p:cNvSpPr>
                <a:spLocks noChangeArrowheads="1"/>
              </p:cNvSpPr>
              <p:nvPr/>
            </p:nvSpPr>
            <p:spPr bwMode="auto">
              <a:xfrm>
                <a:off x="1536" y="2542"/>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49" name="Rectangle 17"/>
              <p:cNvSpPr>
                <a:spLocks noChangeArrowheads="1"/>
              </p:cNvSpPr>
              <p:nvPr/>
            </p:nvSpPr>
            <p:spPr bwMode="auto">
              <a:xfrm>
                <a:off x="1536" y="2781"/>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50" name="Rectangle 18"/>
              <p:cNvSpPr>
                <a:spLocks noChangeArrowheads="1"/>
              </p:cNvSpPr>
              <p:nvPr/>
            </p:nvSpPr>
            <p:spPr bwMode="auto">
              <a:xfrm>
                <a:off x="1536" y="3594"/>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5651" name="Group 19"/>
            <p:cNvGrpSpPr>
              <a:grpSpLocks/>
            </p:cNvGrpSpPr>
            <p:nvPr/>
          </p:nvGrpSpPr>
          <p:grpSpPr bwMode="auto">
            <a:xfrm flipH="1">
              <a:off x="1876" y="2112"/>
              <a:ext cx="341" cy="1776"/>
              <a:chOff x="1685" y="2105"/>
              <a:chExt cx="341" cy="1776"/>
            </a:xfrm>
          </p:grpSpPr>
          <p:grpSp>
            <p:nvGrpSpPr>
              <p:cNvPr id="965652" name="Group 20"/>
              <p:cNvGrpSpPr>
                <a:grpSpLocks/>
              </p:cNvGrpSpPr>
              <p:nvPr/>
            </p:nvGrpSpPr>
            <p:grpSpPr bwMode="auto">
              <a:xfrm>
                <a:off x="1685" y="2153"/>
                <a:ext cx="288" cy="1728"/>
                <a:chOff x="1296" y="2160"/>
                <a:chExt cx="288" cy="1728"/>
              </a:xfrm>
            </p:grpSpPr>
            <p:sp>
              <p:nvSpPr>
                <p:cNvPr id="965653" name="Line 21"/>
                <p:cNvSpPr>
                  <a:spLocks noChangeShapeType="1"/>
                </p:cNvSpPr>
                <p:nvPr/>
              </p:nvSpPr>
              <p:spPr bwMode="auto">
                <a:xfrm flipH="1">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54" name="Line 22"/>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55" name="Line 23"/>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56" name="Rectangle 24"/>
              <p:cNvSpPr>
                <a:spLocks noChangeArrowheads="1"/>
              </p:cNvSpPr>
              <p:nvPr/>
            </p:nvSpPr>
            <p:spPr bwMode="auto">
              <a:xfrm rot="2700000">
                <a:off x="1829" y="2177"/>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57" name="Rectangle 25"/>
              <p:cNvSpPr>
                <a:spLocks noChangeArrowheads="1"/>
              </p:cNvSpPr>
              <p:nvPr/>
            </p:nvSpPr>
            <p:spPr bwMode="auto">
              <a:xfrm flipH="1">
                <a:off x="1973" y="2297"/>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58" name="Rectangle 26"/>
              <p:cNvSpPr>
                <a:spLocks noChangeArrowheads="1"/>
              </p:cNvSpPr>
              <p:nvPr/>
            </p:nvSpPr>
            <p:spPr bwMode="auto">
              <a:xfrm flipH="1">
                <a:off x="1973" y="2535"/>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59" name="Rectangle 27"/>
              <p:cNvSpPr>
                <a:spLocks noChangeArrowheads="1"/>
              </p:cNvSpPr>
              <p:nvPr/>
            </p:nvSpPr>
            <p:spPr bwMode="auto">
              <a:xfrm>
                <a:off x="1973" y="2774"/>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60" name="Rectangle 28"/>
              <p:cNvSpPr>
                <a:spLocks noChangeArrowheads="1"/>
              </p:cNvSpPr>
              <p:nvPr/>
            </p:nvSpPr>
            <p:spPr bwMode="auto">
              <a:xfrm>
                <a:off x="1973" y="3587"/>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65661" name="Group 29"/>
          <p:cNvGrpSpPr>
            <a:grpSpLocks/>
          </p:cNvGrpSpPr>
          <p:nvPr/>
        </p:nvGrpSpPr>
        <p:grpSpPr bwMode="auto">
          <a:xfrm>
            <a:off x="3205163" y="3352800"/>
            <a:ext cx="1538287" cy="2830513"/>
            <a:chOff x="1248" y="2105"/>
            <a:chExt cx="969" cy="1783"/>
          </a:xfrm>
        </p:grpSpPr>
        <p:grpSp>
          <p:nvGrpSpPr>
            <p:cNvPr id="965662" name="Group 30"/>
            <p:cNvGrpSpPr>
              <a:grpSpLocks/>
            </p:cNvGrpSpPr>
            <p:nvPr/>
          </p:nvGrpSpPr>
          <p:grpSpPr bwMode="auto">
            <a:xfrm>
              <a:off x="1248" y="2105"/>
              <a:ext cx="341" cy="1776"/>
              <a:chOff x="1248" y="2112"/>
              <a:chExt cx="341" cy="1776"/>
            </a:xfrm>
          </p:grpSpPr>
          <p:grpSp>
            <p:nvGrpSpPr>
              <p:cNvPr id="965663" name="Group 31"/>
              <p:cNvGrpSpPr>
                <a:grpSpLocks/>
              </p:cNvGrpSpPr>
              <p:nvPr/>
            </p:nvGrpSpPr>
            <p:grpSpPr bwMode="auto">
              <a:xfrm>
                <a:off x="1248" y="2160"/>
                <a:ext cx="288" cy="1728"/>
                <a:chOff x="1296" y="2160"/>
                <a:chExt cx="288" cy="1728"/>
              </a:xfrm>
            </p:grpSpPr>
            <p:sp>
              <p:nvSpPr>
                <p:cNvPr id="965664" name="Line 32"/>
                <p:cNvSpPr>
                  <a:spLocks noChangeShapeType="1"/>
                </p:cNvSpPr>
                <p:nvPr/>
              </p:nvSpPr>
              <p:spPr bwMode="auto">
                <a:xfrm>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65" name="Line 33"/>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66" name="Line 34"/>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67" name="Rectangle 35"/>
              <p:cNvSpPr>
                <a:spLocks noChangeArrowheads="1"/>
              </p:cNvSpPr>
              <p:nvPr/>
            </p:nvSpPr>
            <p:spPr bwMode="auto">
              <a:xfrm rot="2700000">
                <a:off x="1392" y="2184"/>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68" name="Rectangle 36"/>
              <p:cNvSpPr>
                <a:spLocks noChangeArrowheads="1"/>
              </p:cNvSpPr>
              <p:nvPr/>
            </p:nvSpPr>
            <p:spPr bwMode="auto">
              <a:xfrm>
                <a:off x="1536" y="2304"/>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69" name="Rectangle 37"/>
              <p:cNvSpPr>
                <a:spLocks noChangeArrowheads="1"/>
              </p:cNvSpPr>
              <p:nvPr/>
            </p:nvSpPr>
            <p:spPr bwMode="auto">
              <a:xfrm>
                <a:off x="1536" y="2542"/>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70" name="Rectangle 38"/>
              <p:cNvSpPr>
                <a:spLocks noChangeArrowheads="1"/>
              </p:cNvSpPr>
              <p:nvPr/>
            </p:nvSpPr>
            <p:spPr bwMode="auto">
              <a:xfrm>
                <a:off x="1536" y="2781"/>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71" name="Rectangle 39"/>
              <p:cNvSpPr>
                <a:spLocks noChangeArrowheads="1"/>
              </p:cNvSpPr>
              <p:nvPr/>
            </p:nvSpPr>
            <p:spPr bwMode="auto">
              <a:xfrm>
                <a:off x="1536" y="3594"/>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5672" name="Group 40"/>
            <p:cNvGrpSpPr>
              <a:grpSpLocks/>
            </p:cNvGrpSpPr>
            <p:nvPr/>
          </p:nvGrpSpPr>
          <p:grpSpPr bwMode="auto">
            <a:xfrm flipH="1">
              <a:off x="1876" y="2112"/>
              <a:ext cx="341" cy="1776"/>
              <a:chOff x="1685" y="2105"/>
              <a:chExt cx="341" cy="1776"/>
            </a:xfrm>
          </p:grpSpPr>
          <p:grpSp>
            <p:nvGrpSpPr>
              <p:cNvPr id="965673" name="Group 41"/>
              <p:cNvGrpSpPr>
                <a:grpSpLocks/>
              </p:cNvGrpSpPr>
              <p:nvPr/>
            </p:nvGrpSpPr>
            <p:grpSpPr bwMode="auto">
              <a:xfrm>
                <a:off x="1685" y="2153"/>
                <a:ext cx="288" cy="1728"/>
                <a:chOff x="1296" y="2160"/>
                <a:chExt cx="288" cy="1728"/>
              </a:xfrm>
            </p:grpSpPr>
            <p:sp>
              <p:nvSpPr>
                <p:cNvPr id="965674" name="Line 42"/>
                <p:cNvSpPr>
                  <a:spLocks noChangeShapeType="1"/>
                </p:cNvSpPr>
                <p:nvPr/>
              </p:nvSpPr>
              <p:spPr bwMode="auto">
                <a:xfrm flipH="1">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75" name="Line 43"/>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76" name="Line 44"/>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77" name="Rectangle 45"/>
              <p:cNvSpPr>
                <a:spLocks noChangeArrowheads="1"/>
              </p:cNvSpPr>
              <p:nvPr/>
            </p:nvSpPr>
            <p:spPr bwMode="auto">
              <a:xfrm rot="2700000">
                <a:off x="1829" y="2177"/>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78" name="Rectangle 46"/>
              <p:cNvSpPr>
                <a:spLocks noChangeArrowheads="1"/>
              </p:cNvSpPr>
              <p:nvPr/>
            </p:nvSpPr>
            <p:spPr bwMode="auto">
              <a:xfrm flipH="1">
                <a:off x="1973" y="2297"/>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79" name="Rectangle 47"/>
              <p:cNvSpPr>
                <a:spLocks noChangeArrowheads="1"/>
              </p:cNvSpPr>
              <p:nvPr/>
            </p:nvSpPr>
            <p:spPr bwMode="auto">
              <a:xfrm flipH="1">
                <a:off x="1973" y="2535"/>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80" name="Rectangle 48"/>
              <p:cNvSpPr>
                <a:spLocks noChangeArrowheads="1"/>
              </p:cNvSpPr>
              <p:nvPr/>
            </p:nvSpPr>
            <p:spPr bwMode="auto">
              <a:xfrm>
                <a:off x="1973" y="2774"/>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81" name="Rectangle 49"/>
              <p:cNvSpPr>
                <a:spLocks noChangeArrowheads="1"/>
              </p:cNvSpPr>
              <p:nvPr/>
            </p:nvSpPr>
            <p:spPr bwMode="auto">
              <a:xfrm>
                <a:off x="1973" y="3587"/>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65682" name="Group 50"/>
          <p:cNvGrpSpPr>
            <a:grpSpLocks/>
          </p:cNvGrpSpPr>
          <p:nvPr/>
        </p:nvGrpSpPr>
        <p:grpSpPr bwMode="auto">
          <a:xfrm>
            <a:off x="4495800" y="3352800"/>
            <a:ext cx="1538288" cy="2830513"/>
            <a:chOff x="1248" y="2105"/>
            <a:chExt cx="969" cy="1783"/>
          </a:xfrm>
        </p:grpSpPr>
        <p:grpSp>
          <p:nvGrpSpPr>
            <p:cNvPr id="965683" name="Group 51"/>
            <p:cNvGrpSpPr>
              <a:grpSpLocks/>
            </p:cNvGrpSpPr>
            <p:nvPr/>
          </p:nvGrpSpPr>
          <p:grpSpPr bwMode="auto">
            <a:xfrm>
              <a:off x="1248" y="2105"/>
              <a:ext cx="341" cy="1776"/>
              <a:chOff x="1248" y="2112"/>
              <a:chExt cx="341" cy="1776"/>
            </a:xfrm>
          </p:grpSpPr>
          <p:grpSp>
            <p:nvGrpSpPr>
              <p:cNvPr id="965684" name="Group 52"/>
              <p:cNvGrpSpPr>
                <a:grpSpLocks/>
              </p:cNvGrpSpPr>
              <p:nvPr/>
            </p:nvGrpSpPr>
            <p:grpSpPr bwMode="auto">
              <a:xfrm>
                <a:off x="1248" y="2160"/>
                <a:ext cx="288" cy="1728"/>
                <a:chOff x="1296" y="2160"/>
                <a:chExt cx="288" cy="1728"/>
              </a:xfrm>
            </p:grpSpPr>
            <p:sp>
              <p:nvSpPr>
                <p:cNvPr id="965685" name="Line 53"/>
                <p:cNvSpPr>
                  <a:spLocks noChangeShapeType="1"/>
                </p:cNvSpPr>
                <p:nvPr/>
              </p:nvSpPr>
              <p:spPr bwMode="auto">
                <a:xfrm>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86" name="Line 54"/>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87" name="Line 55"/>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88" name="Rectangle 56"/>
              <p:cNvSpPr>
                <a:spLocks noChangeArrowheads="1"/>
              </p:cNvSpPr>
              <p:nvPr/>
            </p:nvSpPr>
            <p:spPr bwMode="auto">
              <a:xfrm rot="2700000">
                <a:off x="1392" y="2184"/>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89" name="Rectangle 57"/>
              <p:cNvSpPr>
                <a:spLocks noChangeArrowheads="1"/>
              </p:cNvSpPr>
              <p:nvPr/>
            </p:nvSpPr>
            <p:spPr bwMode="auto">
              <a:xfrm>
                <a:off x="1536" y="2304"/>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90" name="Rectangle 58"/>
              <p:cNvSpPr>
                <a:spLocks noChangeArrowheads="1"/>
              </p:cNvSpPr>
              <p:nvPr/>
            </p:nvSpPr>
            <p:spPr bwMode="auto">
              <a:xfrm>
                <a:off x="1536" y="2542"/>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91" name="Rectangle 59"/>
              <p:cNvSpPr>
                <a:spLocks noChangeArrowheads="1"/>
              </p:cNvSpPr>
              <p:nvPr/>
            </p:nvSpPr>
            <p:spPr bwMode="auto">
              <a:xfrm>
                <a:off x="1536" y="2781"/>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92" name="Rectangle 60"/>
              <p:cNvSpPr>
                <a:spLocks noChangeArrowheads="1"/>
              </p:cNvSpPr>
              <p:nvPr/>
            </p:nvSpPr>
            <p:spPr bwMode="auto">
              <a:xfrm>
                <a:off x="1536" y="3594"/>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5693" name="Group 61"/>
            <p:cNvGrpSpPr>
              <a:grpSpLocks/>
            </p:cNvGrpSpPr>
            <p:nvPr/>
          </p:nvGrpSpPr>
          <p:grpSpPr bwMode="auto">
            <a:xfrm flipH="1">
              <a:off x="1876" y="2112"/>
              <a:ext cx="341" cy="1776"/>
              <a:chOff x="1685" y="2105"/>
              <a:chExt cx="341" cy="1776"/>
            </a:xfrm>
          </p:grpSpPr>
          <p:grpSp>
            <p:nvGrpSpPr>
              <p:cNvPr id="965694" name="Group 62"/>
              <p:cNvGrpSpPr>
                <a:grpSpLocks/>
              </p:cNvGrpSpPr>
              <p:nvPr/>
            </p:nvGrpSpPr>
            <p:grpSpPr bwMode="auto">
              <a:xfrm>
                <a:off x="1685" y="2153"/>
                <a:ext cx="288" cy="1728"/>
                <a:chOff x="1296" y="2160"/>
                <a:chExt cx="288" cy="1728"/>
              </a:xfrm>
            </p:grpSpPr>
            <p:sp>
              <p:nvSpPr>
                <p:cNvPr id="965695" name="Line 63"/>
                <p:cNvSpPr>
                  <a:spLocks noChangeShapeType="1"/>
                </p:cNvSpPr>
                <p:nvPr/>
              </p:nvSpPr>
              <p:spPr bwMode="auto">
                <a:xfrm flipH="1">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96" name="Line 64"/>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97" name="Line 65"/>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698" name="Rectangle 66"/>
              <p:cNvSpPr>
                <a:spLocks noChangeArrowheads="1"/>
              </p:cNvSpPr>
              <p:nvPr/>
            </p:nvSpPr>
            <p:spPr bwMode="auto">
              <a:xfrm rot="2700000">
                <a:off x="1829" y="2177"/>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699" name="Rectangle 67"/>
              <p:cNvSpPr>
                <a:spLocks noChangeArrowheads="1"/>
              </p:cNvSpPr>
              <p:nvPr/>
            </p:nvSpPr>
            <p:spPr bwMode="auto">
              <a:xfrm flipH="1">
                <a:off x="1973" y="2297"/>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00" name="Rectangle 68"/>
              <p:cNvSpPr>
                <a:spLocks noChangeArrowheads="1"/>
              </p:cNvSpPr>
              <p:nvPr/>
            </p:nvSpPr>
            <p:spPr bwMode="auto">
              <a:xfrm flipH="1">
                <a:off x="1973" y="2535"/>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01" name="Rectangle 69"/>
              <p:cNvSpPr>
                <a:spLocks noChangeArrowheads="1"/>
              </p:cNvSpPr>
              <p:nvPr/>
            </p:nvSpPr>
            <p:spPr bwMode="auto">
              <a:xfrm>
                <a:off x="1973" y="2774"/>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02" name="Rectangle 70"/>
              <p:cNvSpPr>
                <a:spLocks noChangeArrowheads="1"/>
              </p:cNvSpPr>
              <p:nvPr/>
            </p:nvSpPr>
            <p:spPr bwMode="auto">
              <a:xfrm>
                <a:off x="1973" y="3587"/>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65703" name="Group 71"/>
          <p:cNvGrpSpPr>
            <a:grpSpLocks/>
          </p:cNvGrpSpPr>
          <p:nvPr/>
        </p:nvGrpSpPr>
        <p:grpSpPr bwMode="auto">
          <a:xfrm>
            <a:off x="5805488" y="3352800"/>
            <a:ext cx="1538287" cy="2830513"/>
            <a:chOff x="1248" y="2105"/>
            <a:chExt cx="969" cy="1783"/>
          </a:xfrm>
        </p:grpSpPr>
        <p:grpSp>
          <p:nvGrpSpPr>
            <p:cNvPr id="965704" name="Group 72"/>
            <p:cNvGrpSpPr>
              <a:grpSpLocks/>
            </p:cNvGrpSpPr>
            <p:nvPr/>
          </p:nvGrpSpPr>
          <p:grpSpPr bwMode="auto">
            <a:xfrm>
              <a:off x="1248" y="2105"/>
              <a:ext cx="341" cy="1776"/>
              <a:chOff x="1248" y="2112"/>
              <a:chExt cx="341" cy="1776"/>
            </a:xfrm>
          </p:grpSpPr>
          <p:grpSp>
            <p:nvGrpSpPr>
              <p:cNvPr id="965705" name="Group 73"/>
              <p:cNvGrpSpPr>
                <a:grpSpLocks/>
              </p:cNvGrpSpPr>
              <p:nvPr/>
            </p:nvGrpSpPr>
            <p:grpSpPr bwMode="auto">
              <a:xfrm>
                <a:off x="1248" y="2160"/>
                <a:ext cx="288" cy="1728"/>
                <a:chOff x="1296" y="2160"/>
                <a:chExt cx="288" cy="1728"/>
              </a:xfrm>
            </p:grpSpPr>
            <p:sp>
              <p:nvSpPr>
                <p:cNvPr id="965706" name="Line 74"/>
                <p:cNvSpPr>
                  <a:spLocks noChangeShapeType="1"/>
                </p:cNvSpPr>
                <p:nvPr/>
              </p:nvSpPr>
              <p:spPr bwMode="auto">
                <a:xfrm>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07" name="Line 75"/>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08" name="Line 76"/>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709" name="Rectangle 77"/>
              <p:cNvSpPr>
                <a:spLocks noChangeArrowheads="1"/>
              </p:cNvSpPr>
              <p:nvPr/>
            </p:nvSpPr>
            <p:spPr bwMode="auto">
              <a:xfrm rot="2700000">
                <a:off x="1392" y="2184"/>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10" name="Rectangle 78"/>
              <p:cNvSpPr>
                <a:spLocks noChangeArrowheads="1"/>
              </p:cNvSpPr>
              <p:nvPr/>
            </p:nvSpPr>
            <p:spPr bwMode="auto">
              <a:xfrm>
                <a:off x="1536" y="2304"/>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11" name="Rectangle 79"/>
              <p:cNvSpPr>
                <a:spLocks noChangeArrowheads="1"/>
              </p:cNvSpPr>
              <p:nvPr/>
            </p:nvSpPr>
            <p:spPr bwMode="auto">
              <a:xfrm>
                <a:off x="1536" y="2542"/>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12" name="Rectangle 80"/>
              <p:cNvSpPr>
                <a:spLocks noChangeArrowheads="1"/>
              </p:cNvSpPr>
              <p:nvPr/>
            </p:nvSpPr>
            <p:spPr bwMode="auto">
              <a:xfrm>
                <a:off x="1536" y="2781"/>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13" name="Rectangle 81"/>
              <p:cNvSpPr>
                <a:spLocks noChangeArrowheads="1"/>
              </p:cNvSpPr>
              <p:nvPr/>
            </p:nvSpPr>
            <p:spPr bwMode="auto">
              <a:xfrm>
                <a:off x="1536" y="3594"/>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5714" name="Group 82"/>
            <p:cNvGrpSpPr>
              <a:grpSpLocks/>
            </p:cNvGrpSpPr>
            <p:nvPr/>
          </p:nvGrpSpPr>
          <p:grpSpPr bwMode="auto">
            <a:xfrm flipH="1">
              <a:off x="1876" y="2112"/>
              <a:ext cx="341" cy="1776"/>
              <a:chOff x="1685" y="2105"/>
              <a:chExt cx="341" cy="1776"/>
            </a:xfrm>
          </p:grpSpPr>
          <p:grpSp>
            <p:nvGrpSpPr>
              <p:cNvPr id="965715" name="Group 83"/>
              <p:cNvGrpSpPr>
                <a:grpSpLocks/>
              </p:cNvGrpSpPr>
              <p:nvPr/>
            </p:nvGrpSpPr>
            <p:grpSpPr bwMode="auto">
              <a:xfrm>
                <a:off x="1685" y="2153"/>
                <a:ext cx="288" cy="1728"/>
                <a:chOff x="1296" y="2160"/>
                <a:chExt cx="288" cy="1728"/>
              </a:xfrm>
            </p:grpSpPr>
            <p:sp>
              <p:nvSpPr>
                <p:cNvPr id="965716" name="Line 84"/>
                <p:cNvSpPr>
                  <a:spLocks noChangeShapeType="1"/>
                </p:cNvSpPr>
                <p:nvPr/>
              </p:nvSpPr>
              <p:spPr bwMode="auto">
                <a:xfrm flipH="1">
                  <a:off x="129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17" name="Line 85"/>
                <p:cNvSpPr>
                  <a:spLocks noChangeShapeType="1"/>
                </p:cNvSpPr>
                <p:nvPr/>
              </p:nvSpPr>
              <p:spPr bwMode="auto">
                <a:xfrm>
                  <a:off x="1584" y="2304"/>
                  <a:ext cx="0" cy="15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18" name="Line 86"/>
                <p:cNvSpPr>
                  <a:spLocks noChangeShapeType="1"/>
                </p:cNvSpPr>
                <p:nvPr/>
              </p:nvSpPr>
              <p:spPr bwMode="auto">
                <a:xfrm>
                  <a:off x="1440" y="2160"/>
                  <a:ext cx="14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5719" name="Rectangle 87"/>
              <p:cNvSpPr>
                <a:spLocks noChangeArrowheads="1"/>
              </p:cNvSpPr>
              <p:nvPr/>
            </p:nvSpPr>
            <p:spPr bwMode="auto">
              <a:xfrm rot="2700000">
                <a:off x="1829" y="2177"/>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0" name="Rectangle 88"/>
              <p:cNvSpPr>
                <a:spLocks noChangeArrowheads="1"/>
              </p:cNvSpPr>
              <p:nvPr/>
            </p:nvSpPr>
            <p:spPr bwMode="auto">
              <a:xfrm flipH="1">
                <a:off x="1973" y="2297"/>
                <a:ext cx="53" cy="2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1" name="Rectangle 89"/>
              <p:cNvSpPr>
                <a:spLocks noChangeArrowheads="1"/>
              </p:cNvSpPr>
              <p:nvPr/>
            </p:nvSpPr>
            <p:spPr bwMode="auto">
              <a:xfrm flipH="1">
                <a:off x="1973" y="2535"/>
                <a:ext cx="53" cy="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2" name="Rectangle 90"/>
              <p:cNvSpPr>
                <a:spLocks noChangeArrowheads="1"/>
              </p:cNvSpPr>
              <p:nvPr/>
            </p:nvSpPr>
            <p:spPr bwMode="auto">
              <a:xfrm>
                <a:off x="1973" y="2774"/>
                <a:ext cx="53" cy="8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3" name="Rectangle 91"/>
              <p:cNvSpPr>
                <a:spLocks noChangeArrowheads="1"/>
              </p:cNvSpPr>
              <p:nvPr/>
            </p:nvSpPr>
            <p:spPr bwMode="auto">
              <a:xfrm>
                <a:off x="1973" y="3587"/>
                <a:ext cx="53" cy="28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65724" name="Rectangle 92"/>
          <p:cNvSpPr>
            <a:spLocks noChangeArrowheads="1"/>
          </p:cNvSpPr>
          <p:nvPr/>
        </p:nvSpPr>
        <p:spPr bwMode="auto">
          <a:xfrm>
            <a:off x="1981200" y="6464300"/>
            <a:ext cx="2533650" cy="74613"/>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5" name="Rectangle 93"/>
          <p:cNvSpPr>
            <a:spLocks noChangeArrowheads="1"/>
          </p:cNvSpPr>
          <p:nvPr/>
        </p:nvSpPr>
        <p:spPr bwMode="auto">
          <a:xfrm>
            <a:off x="4514850" y="6464300"/>
            <a:ext cx="2828925" cy="76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6" name="Rectangle 94"/>
          <p:cNvSpPr>
            <a:spLocks noChangeArrowheads="1"/>
          </p:cNvSpPr>
          <p:nvPr/>
        </p:nvSpPr>
        <p:spPr bwMode="auto">
          <a:xfrm>
            <a:off x="7343775" y="6464300"/>
            <a:ext cx="954088" cy="74613"/>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727" name="Text Box 95"/>
          <p:cNvSpPr txBox="1">
            <a:spLocks noChangeArrowheads="1"/>
          </p:cNvSpPr>
          <p:nvPr/>
        </p:nvSpPr>
        <p:spPr bwMode="auto">
          <a:xfrm>
            <a:off x="292100" y="1798638"/>
            <a:ext cx="302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dirty="0">
                <a:solidFill>
                  <a:srgbClr val="151517"/>
                </a:solidFill>
                <a:latin typeface="Arial" charset="0"/>
              </a:rPr>
              <a:t>Front Window and Radiator </a:t>
            </a:r>
          </a:p>
        </p:txBody>
      </p:sp>
      <p:sp>
        <p:nvSpPr>
          <p:cNvPr id="965728" name="Line 96"/>
          <p:cNvSpPr>
            <a:spLocks noChangeShapeType="1"/>
          </p:cNvSpPr>
          <p:nvPr/>
        </p:nvSpPr>
        <p:spPr bwMode="auto">
          <a:xfrm>
            <a:off x="3205163" y="2008188"/>
            <a:ext cx="419100" cy="4127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29" name="Text Box 97"/>
          <p:cNvSpPr txBox="1">
            <a:spLocks noChangeArrowheads="1"/>
          </p:cNvSpPr>
          <p:nvPr/>
        </p:nvSpPr>
        <p:spPr bwMode="auto">
          <a:xfrm>
            <a:off x="0" y="2660650"/>
            <a:ext cx="180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solidFill>
                  <a:srgbClr val="151517"/>
                </a:solidFill>
                <a:latin typeface="Arial" charset="0"/>
              </a:rPr>
              <a:t>Photocathode</a:t>
            </a:r>
          </a:p>
        </p:txBody>
      </p:sp>
      <p:sp>
        <p:nvSpPr>
          <p:cNvPr id="965730" name="Text Box 98"/>
          <p:cNvSpPr txBox="1">
            <a:spLocks noChangeArrowheads="1"/>
          </p:cNvSpPr>
          <p:nvPr/>
        </p:nvSpPr>
        <p:spPr bwMode="auto">
          <a:xfrm>
            <a:off x="0" y="3124200"/>
            <a:ext cx="161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Pump Gap</a:t>
            </a:r>
          </a:p>
        </p:txBody>
      </p:sp>
      <p:sp>
        <p:nvSpPr>
          <p:cNvPr id="965731" name="Text Box 99"/>
          <p:cNvSpPr txBox="1">
            <a:spLocks noChangeArrowheads="1"/>
          </p:cNvSpPr>
          <p:nvPr/>
        </p:nvSpPr>
        <p:spPr bwMode="auto">
          <a:xfrm>
            <a:off x="0" y="3668713"/>
            <a:ext cx="1614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solidFill>
                  <a:srgbClr val="151517"/>
                </a:solidFill>
                <a:latin typeface="Arial" charset="0"/>
              </a:rPr>
              <a:t>High Emissivity Material</a:t>
            </a:r>
          </a:p>
        </p:txBody>
      </p:sp>
      <p:sp>
        <p:nvSpPr>
          <p:cNvPr id="965732" name="Rectangle 100"/>
          <p:cNvSpPr>
            <a:spLocks noChangeArrowheads="1"/>
          </p:cNvSpPr>
          <p:nvPr/>
        </p:nvSpPr>
        <p:spPr bwMode="auto">
          <a:xfrm>
            <a:off x="7497763" y="3646488"/>
            <a:ext cx="175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Low Emissivity Material</a:t>
            </a:r>
          </a:p>
        </p:txBody>
      </p:sp>
      <p:sp>
        <p:nvSpPr>
          <p:cNvPr id="965733" name="Rectangle 101"/>
          <p:cNvSpPr>
            <a:spLocks noChangeArrowheads="1"/>
          </p:cNvSpPr>
          <p:nvPr/>
        </p:nvSpPr>
        <p:spPr bwMode="auto">
          <a:xfrm>
            <a:off x="7605713" y="4619625"/>
            <a:ext cx="1614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`Normal’ MCP pore material</a:t>
            </a:r>
          </a:p>
        </p:txBody>
      </p:sp>
      <p:sp>
        <p:nvSpPr>
          <p:cNvPr id="965734" name="Text Box 102"/>
          <p:cNvSpPr txBox="1">
            <a:spLocks noChangeArrowheads="1"/>
          </p:cNvSpPr>
          <p:nvPr/>
        </p:nvSpPr>
        <p:spPr bwMode="auto">
          <a:xfrm>
            <a:off x="1588" y="5387975"/>
            <a:ext cx="180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Gold Anode</a:t>
            </a:r>
          </a:p>
        </p:txBody>
      </p:sp>
      <p:sp>
        <p:nvSpPr>
          <p:cNvPr id="965735" name="Text Box 103"/>
          <p:cNvSpPr txBox="1">
            <a:spLocks noChangeArrowheads="1"/>
          </p:cNvSpPr>
          <p:nvPr/>
        </p:nvSpPr>
        <p:spPr bwMode="auto">
          <a:xfrm>
            <a:off x="6924675" y="5462588"/>
            <a:ext cx="1979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solidFill>
                  <a:srgbClr val="151517"/>
                </a:solidFill>
                <a:latin typeface="Arial" charset="0"/>
              </a:rPr>
              <a:t>50 Ohm Transmission Line</a:t>
            </a:r>
          </a:p>
        </p:txBody>
      </p:sp>
      <p:sp>
        <p:nvSpPr>
          <p:cNvPr id="965736" name="Text Box 104"/>
          <p:cNvSpPr txBox="1">
            <a:spLocks noChangeArrowheads="1"/>
          </p:cNvSpPr>
          <p:nvPr/>
        </p:nvSpPr>
        <p:spPr bwMode="auto">
          <a:xfrm>
            <a:off x="0" y="5916613"/>
            <a:ext cx="1257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Rogers PC Card</a:t>
            </a:r>
          </a:p>
        </p:txBody>
      </p:sp>
      <p:sp>
        <p:nvSpPr>
          <p:cNvPr id="965737" name="Text Box 105"/>
          <p:cNvSpPr txBox="1">
            <a:spLocks noChangeArrowheads="1"/>
          </p:cNvSpPr>
          <p:nvPr/>
        </p:nvSpPr>
        <p:spPr bwMode="auto">
          <a:xfrm>
            <a:off x="461963" y="6540500"/>
            <a:ext cx="515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151517"/>
                </a:solidFill>
                <a:latin typeface="Arial" charset="0"/>
              </a:rPr>
              <a:t>Capacitive Pickup to Sampling Readout </a:t>
            </a:r>
          </a:p>
        </p:txBody>
      </p:sp>
      <p:sp>
        <p:nvSpPr>
          <p:cNvPr id="965738" name="Line 106"/>
          <p:cNvSpPr>
            <a:spLocks noChangeShapeType="1"/>
          </p:cNvSpPr>
          <p:nvPr/>
        </p:nvSpPr>
        <p:spPr bwMode="auto">
          <a:xfrm>
            <a:off x="1614488" y="2898775"/>
            <a:ext cx="288925" cy="1492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39" name="Line 107"/>
          <p:cNvSpPr>
            <a:spLocks noChangeShapeType="1"/>
          </p:cNvSpPr>
          <p:nvPr/>
        </p:nvSpPr>
        <p:spPr bwMode="auto">
          <a:xfrm flipV="1">
            <a:off x="1257300" y="3286125"/>
            <a:ext cx="723900" cy="555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0" name="Line 108"/>
          <p:cNvSpPr>
            <a:spLocks noChangeShapeType="1"/>
          </p:cNvSpPr>
          <p:nvPr/>
        </p:nvSpPr>
        <p:spPr bwMode="auto">
          <a:xfrm flipV="1">
            <a:off x="1614488" y="3490913"/>
            <a:ext cx="595312" cy="37465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1" name="Line 109"/>
          <p:cNvSpPr>
            <a:spLocks noChangeShapeType="1"/>
          </p:cNvSpPr>
          <p:nvPr/>
        </p:nvSpPr>
        <p:spPr bwMode="auto">
          <a:xfrm>
            <a:off x="1614488" y="3865563"/>
            <a:ext cx="709612" cy="384175"/>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2" name="Line 110"/>
          <p:cNvSpPr>
            <a:spLocks noChangeShapeType="1"/>
          </p:cNvSpPr>
          <p:nvPr/>
        </p:nvSpPr>
        <p:spPr bwMode="auto">
          <a:xfrm flipH="1" flipV="1">
            <a:off x="6924675" y="3865563"/>
            <a:ext cx="573088"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3" name="Line 111"/>
          <p:cNvSpPr>
            <a:spLocks noChangeShapeType="1"/>
          </p:cNvSpPr>
          <p:nvPr/>
        </p:nvSpPr>
        <p:spPr bwMode="auto">
          <a:xfrm flipH="1" flipV="1">
            <a:off x="7000875" y="4865688"/>
            <a:ext cx="604838"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4" name="Line 112"/>
          <p:cNvSpPr>
            <a:spLocks noChangeShapeType="1"/>
          </p:cNvSpPr>
          <p:nvPr/>
        </p:nvSpPr>
        <p:spPr bwMode="auto">
          <a:xfrm>
            <a:off x="1470025" y="5535613"/>
            <a:ext cx="854075" cy="3556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5" name="Line 113"/>
          <p:cNvSpPr>
            <a:spLocks noChangeShapeType="1"/>
          </p:cNvSpPr>
          <p:nvPr/>
        </p:nvSpPr>
        <p:spPr bwMode="auto">
          <a:xfrm flipV="1">
            <a:off x="4610100" y="6584950"/>
            <a:ext cx="595313" cy="1397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6" name="Line 114"/>
          <p:cNvSpPr>
            <a:spLocks noChangeShapeType="1"/>
          </p:cNvSpPr>
          <p:nvPr/>
        </p:nvSpPr>
        <p:spPr bwMode="auto">
          <a:xfrm flipH="1">
            <a:off x="8053388" y="6010275"/>
            <a:ext cx="266700" cy="889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7" name="Line 115"/>
          <p:cNvSpPr>
            <a:spLocks noChangeShapeType="1"/>
          </p:cNvSpPr>
          <p:nvPr/>
        </p:nvSpPr>
        <p:spPr bwMode="auto">
          <a:xfrm>
            <a:off x="1049338" y="6386513"/>
            <a:ext cx="854075"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748" name="Text Box 116"/>
          <p:cNvSpPr txBox="1">
            <a:spLocks noChangeArrowheads="1"/>
          </p:cNvSpPr>
          <p:nvPr/>
        </p:nvSpPr>
        <p:spPr bwMode="auto">
          <a:xfrm>
            <a:off x="5486400" y="13716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151517"/>
                </a:solidFill>
              </a:rPr>
              <a:t>N.B.- this is a `cartoon’- working on workable designs-join 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4A3FF"/>
      </a:dk1>
      <a:lt1>
        <a:srgbClr val="FFFFFF"/>
      </a:lt1>
      <a:dk2>
        <a:srgbClr val="84A3FF"/>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2060"/>
          </a:solidFill>
        </a:ln>
      </a:spPr>
      <a:bodyPr wrap="square" rtlCol="0" anchor="ctr">
        <a:spAutoFit/>
      </a:bodyPr>
      <a:lstStyle>
        <a:defPPr algn="ctr">
          <a:lnSpc>
            <a:spcPct val="85000"/>
          </a:lnSpc>
          <a:defRPr sz="2400" b="1" dirty="0" smtClean="0">
            <a:solidFill>
              <a:srgbClr val="151517"/>
            </a:solidFill>
          </a:defRPr>
        </a:defPPr>
      </a:lstStyle>
    </a:spDef>
    <a:txDef>
      <a:spPr>
        <a:noFill/>
      </a:spPr>
      <a:bodyPr wrap="square" rtlCol="0">
        <a:spAutoFit/>
      </a:bodyPr>
      <a:lstStyle>
        <a:defPPr>
          <a:defRPr sz="2800" b="1" dirty="0" err="1" smtClean="0">
            <a:solidFill>
              <a:schemeClr val="accent4">
                <a:lumMod val="1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5167</TotalTime>
  <Words>2969</Words>
  <Application>Microsoft Office PowerPoint</Application>
  <PresentationFormat>On-screen Show (4:3)</PresentationFormat>
  <Paragraphs>521</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Overview and a little history ofLAPPD</vt:lpstr>
      <vt:lpstr>Outline</vt:lpstr>
      <vt:lpstr>Our Situation Pre-LAPPD</vt:lpstr>
      <vt:lpstr>Some Old Slides for fun</vt:lpstr>
      <vt:lpstr>PowerPoint Presentation</vt:lpstr>
      <vt:lpstr>The Future of Psec Timing-</vt:lpstr>
      <vt:lpstr>Design Goals</vt:lpstr>
      <vt:lpstr>Characteristics we need</vt:lpstr>
      <vt:lpstr>Large-area Micro-Channel Plate Panel “Cartoon”</vt:lpstr>
      <vt:lpstr>Front-end Electronics</vt:lpstr>
      <vt:lpstr>Get position AND time Anode Design and Simulation(Fukun Tang)</vt:lpstr>
      <vt:lpstr>Photonis Planicon on Transmission Line Board</vt:lpstr>
      <vt:lpstr>End Old Slides – back to the present</vt:lpstr>
      <vt:lpstr>The Large-Area Psec Photo-Detector Collaboration</vt:lpstr>
      <vt:lpstr>Time and Space Points</vt:lpstr>
      <vt:lpstr>Reconstructing the vertex space point: Simplest case- 2 hits (x,y) at wall</vt:lpstr>
      <vt:lpstr>The 4 Determinants of Time Resolution</vt:lpstr>
      <vt:lpstr>Simulation of Resolution vs abw</vt:lpstr>
      <vt:lpstr>Can we go deep sub-picosec?:  the Ritt Parameterization (agrees with JF MC)</vt:lpstr>
      <vt:lpstr>Parallel Efforts on Specific Applications</vt:lpstr>
      <vt:lpstr> Neutrino Physics</vt:lpstr>
      <vt:lpstr> Daniel Boone </vt:lpstr>
      <vt:lpstr>Can we build a photon TPC? </vt:lpstr>
      <vt:lpstr>Application to Colliders</vt:lpstr>
      <vt:lpstr>Colliders: Differential TOF</vt:lpstr>
      <vt:lpstr>Medical Imaging (PET)</vt:lpstr>
      <vt:lpstr>Sampling calorimeters  based on thin cheap photodetectors with correlated time and space waveform sampling</vt:lpstr>
      <vt:lpstr> Cherenkov-sensitive Sampling Quasi- Digital  Calorimeters</vt:lpstr>
      <vt:lpstr>A `Quasi-digital’ MCP-based Calorimeter</vt:lpstr>
      <vt:lpstr>Challenges- </vt:lpstr>
      <vt:lpstr>    Challenge 1- Making this generation of detectors  </vt:lpstr>
      <vt:lpstr>    Challenge 2- Exploiting the disruptive potential (s)  </vt:lpstr>
      <vt:lpstr>Challenge 3- the  most important</vt:lpstr>
      <vt:lpstr>PowerPoint Presentation</vt:lpstr>
      <vt:lpstr>Backup slides</vt:lpstr>
      <vt:lpstr>The 4 `Divisions’ of LAPPD</vt:lpstr>
      <vt:lpstr>The Large-Area Psec Photo-Detector Collaboration</vt:lpstr>
      <vt:lpstr>Microchannel Plates-3</vt:lpstr>
      <vt:lpstr>Microchannel Plates-4b</vt:lpstr>
      <vt:lpstr>Microchannel Plates-4d</vt:lpstr>
      <vt:lpstr>First Pulses From an 8” MCP</vt:lpstr>
      <vt:lpstr>Photocathodes Subject of next talk by Klaus- touch on here only briefly</vt:lpstr>
      <vt:lpstr>Photocathodes- 2 Subject of next talk by Klaus</vt:lpstr>
      <vt:lpstr>`Photo-multiplier in a Pore’</vt:lpstr>
      <vt:lpstr>The PSEC4 Waveform Sampling ASIC</vt:lpstr>
      <vt:lpstr>Good timing alone doesn’t do it- </vt:lpstr>
      <vt:lpstr>Anode Testing for ABW, Crosstalk,..</vt:lpstr>
      <vt:lpstr>6-channel `Scope-on-a-chip’ </vt:lpstr>
      <vt:lpstr>Signal- want large for S/N</vt:lpstr>
      <vt:lpstr>Hermetic Packaging </vt:lpstr>
      <vt:lpstr>Microchannel Plates</vt:lpstr>
      <vt:lpstr>Microchannel Plates-SSL</vt:lpstr>
      <vt:lpstr>Microchannel Plates</vt:lpstr>
      <vt:lpstr>Microchannel Plates</vt:lpstr>
      <vt:lpstr>First Pulses From an 8” MCP (!)</vt:lpstr>
      <vt:lpstr>Photocathodes </vt:lpstr>
      <vt:lpstr>Photocathodes- 2 </vt:lpstr>
      <vt:lpstr>Hermetic Packaging </vt:lpstr>
      <vt:lpstr>MCP+Transmission Lines Sampled at Both Ends Provide Time and 2D Space</vt:lpstr>
      <vt:lpstr>2003- Aspen  Exptl Summary Talk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frisch</dc:creator>
  <cp:lastModifiedBy>frisch</cp:lastModifiedBy>
  <cp:revision>205</cp:revision>
  <dcterms:created xsi:type="dcterms:W3CDTF">2011-10-07T14:54:54Z</dcterms:created>
  <dcterms:modified xsi:type="dcterms:W3CDTF">2011-12-09T00:57:21Z</dcterms:modified>
</cp:coreProperties>
</file>