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Default Extension="doc" ContentType="application/msword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359" r:id="rId2"/>
    <p:sldId id="430" r:id="rId3"/>
    <p:sldId id="435" r:id="rId4"/>
    <p:sldId id="432" r:id="rId5"/>
    <p:sldId id="438" r:id="rId6"/>
    <p:sldId id="434" r:id="rId7"/>
    <p:sldId id="429" r:id="rId8"/>
    <p:sldId id="422" r:id="rId9"/>
    <p:sldId id="452" r:id="rId10"/>
    <p:sldId id="446" r:id="rId11"/>
    <p:sldId id="441" r:id="rId12"/>
    <p:sldId id="425" r:id="rId13"/>
    <p:sldId id="448" r:id="rId14"/>
    <p:sldId id="451" r:id="rId15"/>
    <p:sldId id="431" r:id="rId16"/>
    <p:sldId id="455" r:id="rId17"/>
    <p:sldId id="457" r:id="rId18"/>
    <p:sldId id="458" r:id="rId19"/>
    <p:sldId id="456" r:id="rId20"/>
    <p:sldId id="453" r:id="rId21"/>
  </p:sldIdLst>
  <p:sldSz cx="9144000" cy="6858000" type="overhead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accent1"/>
    </p:penClr>
  </p:showPr>
  <p:clrMru>
    <a:srgbClr val="669900"/>
    <a:srgbClr val="FF3300"/>
    <a:srgbClr val="990000"/>
    <a:srgbClr val="008000"/>
    <a:srgbClr val="0000CC"/>
    <a:srgbClr val="DDDDDD"/>
    <a:srgbClr val="B2B2B2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9639" autoAdjust="0"/>
    <p:restoredTop sz="95617" autoAdjust="0"/>
  </p:normalViewPr>
  <p:slideViewPr>
    <p:cSldViewPr snapToGrid="0">
      <p:cViewPr varScale="1">
        <p:scale>
          <a:sx n="156" d="100"/>
          <a:sy n="156" d="100"/>
        </p:scale>
        <p:origin x="-3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400"/>
    </p:cViewPr>
  </p:sorterViewPr>
  <p:notesViewPr>
    <p:cSldViewPr snapToGrid="0">
      <p:cViewPr varScale="1">
        <p:scale>
          <a:sx n="80" d="100"/>
          <a:sy n="80" d="100"/>
        </p:scale>
        <p:origin x="-1632" y="-104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73100"/>
            <a:ext cx="4578350" cy="34337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05313"/>
            <a:ext cx="4987925" cy="410686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r>
              <a:rPr lang="en-US" sz="240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71513"/>
            <a:ext cx="4581525" cy="3435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05313"/>
            <a:ext cx="4987925" cy="410686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en-US" sz="2400"/>
              <a:t>The sensitivity of the activated photocathode is considerably higher, with a quantum efficiency of as high as 37% at about 450 Å and a sensitivity cut off energy of about 6.2 eV. The observed decrease of sensitivity at 988 and 520 Å (and probably not observed at ~670 Å) is likely to correspond to 2xE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4xE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and 3xE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respectively. A much better spectral continuity of the illumination source is required in order to study the UV absorption fine structure.</a:t>
            </a:r>
          </a:p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71513"/>
            <a:ext cx="4581525" cy="3435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05313"/>
            <a:ext cx="4987925" cy="410686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en-US" sz="2400"/>
              <a:t>The sensitivity of the activated photocathode is considerably higher, with a quantum efficiency of as high as 37% at about 450 Å and a sensitivity cut off energy of about 6.2 eV. The observed decrease of sensitivity at 988 and 520 Å (and probably not observed at ~670 Å) is likely to correspond to 2xE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4xE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and 3xE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respectively. A much better spectral continuity of the illumination source is required in order to study the UV absorption fine structure.</a:t>
            </a:r>
          </a:p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71513"/>
            <a:ext cx="4581525" cy="3435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05313"/>
            <a:ext cx="4987925" cy="410686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71513"/>
            <a:ext cx="4581525" cy="3435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05313"/>
            <a:ext cx="4987925" cy="410686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en-US" sz="2400"/>
              <a:t>The sensitivity of the activated photocathode is considerably higher, with a quantum efficiency of as high as 37% at about 450 Å and a sensitivity cut off energy of about 6.2 eV. The observed decrease of sensitivity at 988 and 520 Å (and probably not observed at ~670 Å) is likely to correspond to 2xE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4xE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and 3xE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respectively. A much better spectral continuity of the illumination source is required in order to study the UV absorption fine structure.</a:t>
            </a:r>
          </a:p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71513"/>
            <a:ext cx="4581525" cy="3435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05313"/>
            <a:ext cx="4987925" cy="410686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en-US" sz="2400"/>
              <a:t>The sensitivity of the activated photocathode is considerably higher, with a quantum efficiency of as high as 37% at about 450 Å and a sensitivity cut off energy of about 6.2 eV. The observed decrease of sensitivity at 988 and 520 Å (and probably not observed at ~670 Å) is likely to correspond to 2xE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4xE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and 3xE</a:t>
            </a:r>
            <a:r>
              <a:rPr lang="en-US" sz="2400" baseline="-25000"/>
              <a:t>gap</a:t>
            </a:r>
            <a:r>
              <a:rPr lang="en-US" sz="2400"/>
              <a:t>+E</a:t>
            </a:r>
            <a:r>
              <a:rPr lang="en-US" sz="2400" baseline="-25000"/>
              <a:t>aff,</a:t>
            </a:r>
            <a:r>
              <a:rPr lang="en-US" sz="2400"/>
              <a:t>, respectively. A much better spectral continuity of the illumination source is required in order to study the UV absorption fine structure.</a:t>
            </a:r>
          </a:p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2087562" cy="6202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3463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225" y="12954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2954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12954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87350" y="1047750"/>
            <a:ext cx="7766050" cy="74613"/>
          </a:xfrm>
          <a:prstGeom prst="parallelogram">
            <a:avLst>
              <a:gd name="adj" fmla="val 385016"/>
            </a:avLst>
          </a:prstGeom>
          <a:solidFill>
            <a:srgbClr val="0335C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23868" y="6495745"/>
            <a:ext cx="2557987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latin typeface="Arial" charset="0"/>
              </a:rPr>
              <a:t>LAPPD</a:t>
            </a:r>
            <a:r>
              <a:rPr lang="en-US" sz="1000" baseline="0" dirty="0" smtClean="0">
                <a:latin typeface="Arial" charset="0"/>
              </a:rPr>
              <a:t> Collaboration </a:t>
            </a:r>
            <a:r>
              <a:rPr lang="en-US" sz="1000" dirty="0" smtClean="0">
                <a:latin typeface="Arial" charset="0"/>
              </a:rPr>
              <a:t>Review 12/9/2011</a:t>
            </a:r>
            <a:r>
              <a:rPr lang="en-US" sz="800" dirty="0" smtClean="0">
                <a:latin typeface="Arial" charset="0"/>
              </a:rPr>
              <a:t>	</a:t>
            </a:r>
            <a:endParaRPr lang="en-US" sz="800" dirty="0">
              <a:latin typeface="Arial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4000" y="152400"/>
            <a:ext cx="863600" cy="86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l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i="1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charset="2"/>
        <a:buChar char="u"/>
        <a:defRPr sz="16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n"/>
        <a:defRPr sz="1400" i="1"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Monotype Sorts" charset="2"/>
        <a:buChar char="l"/>
        <a:defRPr sz="1400">
          <a:solidFill>
            <a:schemeClr val="bg2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Monotype Sorts" charset="2"/>
        <a:buChar char="l"/>
        <a:defRPr sz="1400">
          <a:solidFill>
            <a:schemeClr val="bg2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Monotype Sorts" charset="2"/>
        <a:buChar char="l"/>
        <a:defRPr sz="1400">
          <a:solidFill>
            <a:schemeClr val="bg2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Monotype Sorts" charset="2"/>
        <a:buChar char="l"/>
        <a:defRPr sz="1400">
          <a:solidFill>
            <a:schemeClr val="bg2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Monotype Sorts" charset="2"/>
        <a:buChar char="l"/>
        <a:defRPr sz="14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4875" y="3840163"/>
            <a:ext cx="7380288" cy="1682750"/>
          </a:xfrm>
        </p:spPr>
        <p:txBody>
          <a:bodyPr/>
          <a:lstStyle/>
          <a:p>
            <a:r>
              <a:rPr lang="en-US" sz="3200" b="1" i="1" dirty="0" err="1">
                <a:solidFill>
                  <a:schemeClr val="tx1"/>
                </a:solidFill>
                <a:latin typeface="Times New Roman" charset="0"/>
              </a:rPr>
              <a:t>Ossy</a:t>
            </a:r>
            <a:r>
              <a:rPr lang="en-US" sz="3200" b="1" i="1" dirty="0">
                <a:solidFill>
                  <a:schemeClr val="tx1"/>
                </a:solidFill>
                <a:latin typeface="Times New Roman" charset="0"/>
              </a:rPr>
              <a:t> Siegmund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charset="0"/>
              </a:rPr>
              <a:t>, Sharon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charset="0"/>
              </a:rPr>
              <a:t>Jelinsky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charset="0"/>
              </a:rPr>
              <a:t>, Jason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charset="0"/>
              </a:rPr>
              <a:t>McPhate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charset="0"/>
              </a:rPr>
              <a:t>, Joe Tedesco </a:t>
            </a:r>
            <a:endParaRPr lang="en-US" sz="2800" b="1" i="1" dirty="0">
              <a:solidFill>
                <a:schemeClr val="tx1"/>
              </a:solidFill>
              <a:latin typeface="Times New Roman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charset="0"/>
              </a:rPr>
              <a:t>Experimental Astrophysics Group,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charset="0"/>
              </a:rPr>
              <a:t> Space Sciences Laboratory,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charset="0"/>
              </a:rPr>
              <a:t>U. California at Berkeley</a:t>
            </a:r>
          </a:p>
          <a:p>
            <a:endParaRPr lang="en-US" sz="2800" dirty="0">
              <a:solidFill>
                <a:schemeClr val="tx1"/>
              </a:solidFill>
              <a:latin typeface="Times New Roman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838200" y="26670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5791" dir="2021404" algn="ctr" rotWithShape="0">
              <a:srgbClr val="DDDDDD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1790700" y="3517900"/>
            <a:ext cx="6407150" cy="53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/>
              <a:t>   </a:t>
            </a:r>
          </a:p>
        </p:txBody>
      </p:sp>
      <p:sp>
        <p:nvSpPr>
          <p:cNvPr id="208917" name="Rectangle 21"/>
          <p:cNvSpPr>
            <a:spLocks noChangeArrowheads="1"/>
          </p:cNvSpPr>
          <p:nvPr/>
        </p:nvSpPr>
        <p:spPr bwMode="auto">
          <a:xfrm>
            <a:off x="625475" y="1216025"/>
            <a:ext cx="8518525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tx2"/>
                </a:solidFill>
              </a:rPr>
              <a:t>Progress with </a:t>
            </a:r>
            <a:r>
              <a:rPr lang="en-US" sz="4000" i="1" dirty="0" err="1" smtClean="0">
                <a:solidFill>
                  <a:schemeClr val="tx2"/>
                </a:solidFill>
              </a:rPr>
              <a:t>Bialkali</a:t>
            </a:r>
            <a:r>
              <a:rPr lang="en-US" sz="4000" i="1" dirty="0" smtClean="0">
                <a:solidFill>
                  <a:schemeClr val="tx2"/>
                </a:solidFill>
              </a:rPr>
              <a:t> </a:t>
            </a:r>
            <a:r>
              <a:rPr lang="en-US" sz="4000" i="1" dirty="0">
                <a:solidFill>
                  <a:schemeClr val="tx2"/>
                </a:solidFill>
              </a:rPr>
              <a:t>Photocathode Development </a:t>
            </a:r>
          </a:p>
          <a:p>
            <a:pPr algn="ctr"/>
            <a:endParaRPr lang="en-US" sz="32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95376" y="319088"/>
            <a:ext cx="894862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algn="ctr"/>
            <a:r>
              <a:rPr lang="en-US" dirty="0"/>
              <a:t> </a:t>
            </a:r>
            <a:r>
              <a:rPr lang="en-US" sz="3200" dirty="0"/>
              <a:t>Cathode</a:t>
            </a:r>
            <a:r>
              <a:rPr lang="en-US" sz="3200" dirty="0" smtClean="0"/>
              <a:t> run </a:t>
            </a:r>
            <a:r>
              <a:rPr lang="en-US" sz="3200" dirty="0"/>
              <a:t>#6B</a:t>
            </a:r>
            <a:r>
              <a:rPr lang="en-US" sz="3200" dirty="0" smtClean="0"/>
              <a:t>, </a:t>
            </a:r>
            <a:r>
              <a:rPr lang="en-US" sz="3200" dirty="0"/>
              <a:t>Na</a:t>
            </a:r>
            <a:r>
              <a:rPr lang="en-US" sz="3200" baseline="-25000" dirty="0"/>
              <a:t>2</a:t>
            </a:r>
            <a:r>
              <a:rPr lang="en-US" sz="3200" dirty="0"/>
              <a:t>KSb</a:t>
            </a:r>
            <a:r>
              <a:rPr lang="en-US" sz="3200" dirty="0" smtClean="0"/>
              <a:t> Uniformity</a:t>
            </a:r>
            <a:endParaRPr lang="en-US" sz="3200" dirty="0"/>
          </a:p>
        </p:txBody>
      </p:sp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3255963" y="3700463"/>
            <a:ext cx="2601912" cy="2552700"/>
          </a:xfrm>
          <a:prstGeom prst="ellipse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 sz="1200" b="0">
              <a:solidFill>
                <a:schemeClr val="tx1"/>
              </a:solidFill>
            </a:endParaRPr>
          </a:p>
        </p:txBody>
      </p:sp>
      <p:pic>
        <p:nvPicPr>
          <p:cNvPr id="22532" name="Picture 6" descr="ANL-6B.B33ITOMgO.E-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0888" y="1150938"/>
            <a:ext cx="49895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ANL-6B.B33ITOMgO.N-S.jpg"/>
          <p:cNvPicPr>
            <a:picLocks noChangeAspect="1"/>
          </p:cNvPicPr>
          <p:nvPr/>
        </p:nvPicPr>
        <p:blipFill>
          <a:blip r:embed="rId4"/>
          <a:srcRect l="28285" r="21352"/>
          <a:stretch>
            <a:fillRect/>
          </a:stretch>
        </p:blipFill>
        <p:spPr bwMode="auto">
          <a:xfrm rot="-5400000">
            <a:off x="395287" y="3916363"/>
            <a:ext cx="30702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248150" y="4722813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842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227513" y="3789363"/>
            <a:ext cx="6461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845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4260850" y="5749925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822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5172075" y="4724400"/>
            <a:ext cx="646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848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3268663" y="4702175"/>
            <a:ext cx="64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839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5707063" y="4094163"/>
            <a:ext cx="3187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ctr"/>
            <a:r>
              <a:rPr lang="en-US" dirty="0"/>
              <a:t> B33 substrate, 1” aperture, 395nm light, QE </a:t>
            </a:r>
            <a:r>
              <a:rPr lang="en-US" dirty="0" smtClean="0"/>
              <a:t>uniformity is good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393700"/>
            <a:ext cx="7772400" cy="11430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Cathode/Substrate</a:t>
            </a:r>
            <a:r>
              <a:rPr lang="en-US" sz="2800" dirty="0" smtClean="0"/>
              <a:t> Materials Summary</a:t>
            </a:r>
            <a:endParaRPr lang="en-US" sz="2800" dirty="0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337424" y="666672"/>
            <a:ext cx="8806576" cy="56323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 ITO and </a:t>
            </a:r>
            <a:r>
              <a:rPr lang="en-US" dirty="0" err="1" smtClean="0"/>
              <a:t>MgO</a:t>
            </a:r>
            <a:r>
              <a:rPr lang="en-US" dirty="0" smtClean="0"/>
              <a:t>, 5nm are QE are deficient</a:t>
            </a:r>
          </a:p>
          <a:p>
            <a:pPr lvl="1">
              <a:buFontTx/>
              <a:buChar char="-"/>
            </a:pPr>
            <a:r>
              <a:rPr lang="en-US" dirty="0"/>
              <a:t> No problems with </a:t>
            </a:r>
            <a:r>
              <a:rPr lang="en-US" dirty="0" err="1"/>
              <a:t>inconel</a:t>
            </a:r>
            <a:r>
              <a:rPr lang="en-US" dirty="0"/>
              <a:t> evaporated </a:t>
            </a:r>
            <a:r>
              <a:rPr lang="en-US" dirty="0" smtClean="0"/>
              <a:t>borders good </a:t>
            </a:r>
            <a:br>
              <a:rPr lang="en-US" dirty="0" smtClean="0"/>
            </a:br>
            <a:r>
              <a:rPr lang="en-US" dirty="0" smtClean="0"/>
              <a:t>     adhesion</a:t>
            </a:r>
            <a:r>
              <a:rPr lang="en-US" dirty="0"/>
              <a:t>/</a:t>
            </a:r>
            <a:r>
              <a:rPr lang="en-US" dirty="0" smtClean="0"/>
              <a:t>conduction</a:t>
            </a:r>
          </a:p>
          <a:p>
            <a:pPr lvl="1">
              <a:buFontTx/>
              <a:buChar char="-"/>
            </a:pPr>
            <a:r>
              <a:rPr lang="en-US" dirty="0" smtClean="0"/>
              <a:t> K</a:t>
            </a:r>
            <a:r>
              <a:rPr lang="en-US" baseline="-25000" dirty="0" smtClean="0"/>
              <a:t>2</a:t>
            </a:r>
            <a:r>
              <a:rPr lang="en-US" dirty="0" smtClean="0"/>
              <a:t>CsSb  cathode fabrication is problematic, lower temp</a:t>
            </a:r>
          </a:p>
          <a:p>
            <a:pPr lvl="1"/>
            <a:r>
              <a:rPr lang="en-US" dirty="0" smtClean="0"/>
              <a:t>   non-uniformity, less stability, poor conductivity, more noise.</a:t>
            </a:r>
          </a:p>
          <a:p>
            <a:pPr lvl="1">
              <a:buFontTx/>
              <a:buChar char="-"/>
            </a:pPr>
            <a:r>
              <a:rPr lang="en-US" dirty="0" smtClean="0"/>
              <a:t> B33 is a good substrate material</a:t>
            </a:r>
          </a:p>
          <a:p>
            <a:pPr lvl="1">
              <a:buFontTx/>
              <a:buChar char="-"/>
            </a:pPr>
            <a:r>
              <a:rPr lang="en-US" dirty="0" smtClean="0"/>
              <a:t> Going to try </a:t>
            </a:r>
            <a:r>
              <a:rPr lang="en-US" dirty="0" err="1" smtClean="0"/>
              <a:t>MnO</a:t>
            </a:r>
            <a:r>
              <a:rPr lang="en-US" dirty="0" smtClean="0"/>
              <a:t> (ALD, and sputtered) as </a:t>
            </a:r>
            <a:r>
              <a:rPr lang="en-US" dirty="0" err="1" smtClean="0"/>
              <a:t>underlayer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to enhance QE</a:t>
            </a:r>
          </a:p>
          <a:p>
            <a:pPr lvl="1">
              <a:buFontTx/>
              <a:buChar char="-"/>
            </a:pPr>
            <a:r>
              <a:rPr lang="en-US" dirty="0" smtClean="0"/>
              <a:t> Work with</a:t>
            </a:r>
            <a:r>
              <a:rPr lang="en-US" dirty="0" smtClean="0"/>
              <a:t> Na</a:t>
            </a:r>
            <a:r>
              <a:rPr lang="en-US" baseline="-25000" dirty="0" smtClean="0"/>
              <a:t>2</a:t>
            </a:r>
            <a:r>
              <a:rPr lang="en-US" dirty="0" smtClean="0"/>
              <a:t>KSb </a:t>
            </a:r>
            <a:r>
              <a:rPr lang="en-US" dirty="0" smtClean="0"/>
              <a:t>as baseline,</a:t>
            </a:r>
            <a:r>
              <a:rPr lang="en-US" dirty="0" smtClean="0"/>
              <a:t> </a:t>
            </a:r>
            <a:r>
              <a:rPr lang="en-US" dirty="0" err="1" smtClean="0"/>
              <a:t>Inconel</a:t>
            </a:r>
            <a:r>
              <a:rPr lang="en-US" dirty="0" smtClean="0"/>
              <a:t> stripes</a:t>
            </a:r>
            <a:r>
              <a:rPr lang="en-US" dirty="0" smtClean="0"/>
              <a:t> if needed,</a:t>
            </a:r>
            <a:br>
              <a:rPr lang="en-US" dirty="0" smtClean="0"/>
            </a:br>
            <a:r>
              <a:rPr lang="en-US" dirty="0" smtClean="0"/>
              <a:t>    arranged on same “X” as support. OK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rigorous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/>
              <a:t>cleaning, high temp, stable, uniform, </a:t>
            </a:r>
            <a:r>
              <a:rPr lang="en-US" dirty="0" smtClean="0"/>
              <a:t>high</a:t>
            </a:r>
            <a:r>
              <a:rPr lang="en-US" dirty="0" smtClean="0"/>
              <a:t> </a:t>
            </a:r>
            <a:r>
              <a:rPr lang="en-US" dirty="0" smtClean="0"/>
              <a:t>conductivity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good </a:t>
            </a:r>
            <a:r>
              <a:rPr lang="en-US" dirty="0" smtClean="0"/>
              <a:t>QE.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/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393700"/>
            <a:ext cx="7772400" cy="11430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8”</a:t>
            </a:r>
            <a:r>
              <a:rPr lang="en-US" sz="2800" dirty="0" smtClean="0"/>
              <a:t> Cathode </a:t>
            </a:r>
            <a:r>
              <a:rPr lang="en-US" sz="2800" dirty="0"/>
              <a:t>Process</a:t>
            </a:r>
            <a:r>
              <a:rPr lang="en-US" sz="2800" dirty="0" smtClean="0"/>
              <a:t> Development</a:t>
            </a:r>
            <a:endParaRPr lang="en-US" sz="2800" dirty="0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367238" y="1222375"/>
            <a:ext cx="8776762" cy="48936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Large window cathode development, </a:t>
            </a:r>
            <a:r>
              <a:rPr lang="en-US" dirty="0" smtClean="0"/>
              <a:t>8.7” </a:t>
            </a:r>
            <a:r>
              <a:rPr lang="en-US" dirty="0"/>
              <a:t>square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Commissioned </a:t>
            </a:r>
            <a:r>
              <a:rPr lang="en-US" dirty="0" smtClean="0"/>
              <a:t>8” cathode/window seal process tank</a:t>
            </a:r>
            <a:r>
              <a:rPr lang="en-US" dirty="0" smtClean="0"/>
              <a:t> </a:t>
            </a:r>
          </a:p>
          <a:p>
            <a:pPr lvl="1"/>
            <a:r>
              <a:rPr lang="en-US" u="sng" dirty="0" smtClean="0"/>
              <a:t>Objectives:-</a:t>
            </a:r>
            <a:endParaRPr lang="en-US" u="sng" dirty="0" smtClean="0"/>
          </a:p>
          <a:p>
            <a:pPr lvl="1">
              <a:buFontTx/>
              <a:buChar char="-"/>
            </a:pPr>
            <a:r>
              <a:rPr lang="en-US" dirty="0" smtClean="0"/>
              <a:t> Repeat small sample depositions for verification</a:t>
            </a:r>
          </a:p>
          <a:p>
            <a:pPr lvl="1">
              <a:buFontTx/>
              <a:buChar char="-"/>
            </a:pPr>
            <a:r>
              <a:rPr lang="en-US" dirty="0" smtClean="0"/>
              <a:t> Verify alkali sources for large cathode areas</a:t>
            </a:r>
          </a:p>
          <a:p>
            <a:pPr lvl="1">
              <a:buFontTx/>
              <a:buChar char="-"/>
            </a:pPr>
            <a:r>
              <a:rPr lang="en-US" dirty="0" smtClean="0"/>
              <a:t> Confirm 8” </a:t>
            </a:r>
            <a:r>
              <a:rPr lang="en-US" dirty="0"/>
              <a:t>wet cleaning and plasma cleaning </a:t>
            </a:r>
            <a:r>
              <a:rPr lang="en-US" dirty="0" smtClean="0"/>
              <a:t>processes</a:t>
            </a:r>
          </a:p>
          <a:p>
            <a:pPr lvl="1">
              <a:buFontTx/>
              <a:buChar char="-"/>
            </a:pPr>
            <a:r>
              <a:rPr lang="en-US" dirty="0" smtClean="0"/>
              <a:t> Test metal stripe/</a:t>
            </a:r>
            <a:r>
              <a:rPr lang="en-US" dirty="0" err="1" smtClean="0"/>
              <a:t>MnO</a:t>
            </a:r>
            <a:r>
              <a:rPr lang="en-US" dirty="0" smtClean="0"/>
              <a:t> </a:t>
            </a:r>
            <a:r>
              <a:rPr lang="en-US" dirty="0" err="1" smtClean="0"/>
              <a:t>underlayers</a:t>
            </a:r>
            <a:r>
              <a:rPr lang="en-US" dirty="0" smtClean="0"/>
              <a:t> for cathodes</a:t>
            </a:r>
          </a:p>
          <a:p>
            <a:pPr lvl="1">
              <a:buFontTx/>
              <a:buChar char="-"/>
            </a:pPr>
            <a:r>
              <a:rPr lang="en-US" dirty="0"/>
              <a:t> Develop techniques to make 8” area uniform QE</a:t>
            </a:r>
          </a:p>
          <a:p>
            <a:pPr lvl="1">
              <a:buFontTx/>
              <a:buChar char="-"/>
            </a:pPr>
            <a:r>
              <a:rPr lang="en-US" dirty="0"/>
              <a:t> Optimize cathode QE </a:t>
            </a:r>
            <a:r>
              <a:rPr lang="en-US" dirty="0" smtClean="0"/>
              <a:t>levels and test stability and uniformity</a:t>
            </a:r>
          </a:p>
          <a:p>
            <a:pPr lvl="1">
              <a:buFontTx/>
              <a:buChar char="-"/>
            </a:pPr>
            <a:r>
              <a:rPr lang="en-US" dirty="0"/>
              <a:t> Trial</a:t>
            </a:r>
            <a:r>
              <a:rPr lang="en-US" dirty="0" smtClean="0"/>
              <a:t> window seals </a:t>
            </a:r>
            <a:r>
              <a:rPr lang="en-US" dirty="0"/>
              <a:t>on </a:t>
            </a:r>
            <a:r>
              <a:rPr lang="en-US" dirty="0" smtClean="0"/>
              <a:t>8.7”  </a:t>
            </a:r>
            <a:r>
              <a:rPr lang="en-US" dirty="0"/>
              <a:t>“frames” 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  </a:t>
            </a:r>
            <a:r>
              <a:rPr lang="en-US" dirty="0" smtClean="0">
                <a:solidFill>
                  <a:srgbClr val="0000CC"/>
                </a:solidFill>
              </a:rPr>
              <a:t>Then:-----</a:t>
            </a:r>
            <a:endParaRPr lang="en-US" dirty="0" smtClean="0"/>
          </a:p>
          <a:p>
            <a:pPr lvl="1">
              <a:buClr>
                <a:schemeClr val="accent1"/>
              </a:buCl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 Transfer techniques to large tube processing station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8in PC tank.jpg"/>
          <p:cNvPicPr>
            <a:picLocks noChangeAspect="1"/>
          </p:cNvPicPr>
          <p:nvPr/>
        </p:nvPicPr>
        <p:blipFill>
          <a:blip r:embed="rId2"/>
          <a:srcRect l="9627" r="12971" b="12968"/>
          <a:stretch>
            <a:fillRect/>
          </a:stretch>
        </p:blipFill>
        <p:spPr>
          <a:xfrm>
            <a:off x="150518" y="1462852"/>
            <a:ext cx="4129852" cy="3466630"/>
          </a:xfrm>
          <a:prstGeom prst="rect">
            <a:avLst/>
          </a:prstGeom>
        </p:spPr>
      </p:pic>
      <p:pic>
        <p:nvPicPr>
          <p:cNvPr id="15" name="Picture 14" descr="Screen shot 2011-11-15 at 2.05.4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643" y="3039532"/>
            <a:ext cx="3838581" cy="3028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895" y="349807"/>
            <a:ext cx="7393214" cy="767953"/>
          </a:xfrm>
        </p:spPr>
        <p:txBody>
          <a:bodyPr lIns="86493" tIns="43247" rIns="86493" bIns="43247"/>
          <a:lstStyle/>
          <a:p>
            <a:r>
              <a:rPr lang="en-US" sz="2800" dirty="0" smtClean="0"/>
              <a:t>8.7” </a:t>
            </a:r>
            <a:r>
              <a:rPr lang="en-US" sz="2800" dirty="0"/>
              <a:t>Photo-Cathode</a:t>
            </a:r>
            <a:r>
              <a:rPr lang="en-US" sz="2800" dirty="0" smtClean="0"/>
              <a:t> / Seal test Chamber</a:t>
            </a:r>
            <a:endParaRPr lang="en-US" sz="2800" dirty="0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5334000" y="2998790"/>
            <a:ext cx="2469247" cy="1157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lg"/>
            <a:tailEnd type="stealth" w="med" len="lg"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Content Placeholder 2"/>
          <p:cNvSpPr>
            <a:spLocks noGrp="1"/>
          </p:cNvSpPr>
          <p:nvPr>
            <p:ph sz="half" idx="1"/>
          </p:nvPr>
        </p:nvSpPr>
        <p:spPr>
          <a:xfrm>
            <a:off x="3973751" y="1091704"/>
            <a:ext cx="4904619" cy="1199555"/>
          </a:xfrm>
        </p:spPr>
        <p:txBody>
          <a:bodyPr/>
          <a:lstStyle/>
          <a:p>
            <a:pPr>
              <a:buFontTx/>
              <a:buNone/>
            </a:pPr>
            <a:r>
              <a:rPr lang="en-US" sz="1900" dirty="0"/>
              <a:t>	</a:t>
            </a:r>
            <a:r>
              <a:rPr lang="en-US" sz="1900" dirty="0" smtClean="0"/>
              <a:t>8.7” Square PC/seal test process chamber </a:t>
            </a:r>
            <a:r>
              <a:rPr lang="en-US" sz="1900" dirty="0"/>
              <a:t>with 14” Dia. </a:t>
            </a:r>
            <a:r>
              <a:rPr lang="en-US" sz="1900" dirty="0" smtClean="0"/>
              <a:t>Capability 16.5</a:t>
            </a:r>
            <a:r>
              <a:rPr lang="en-US" sz="1900" dirty="0"/>
              <a:t>” Dia. Chamber</a:t>
            </a:r>
            <a:r>
              <a:rPr lang="en-US" sz="1900" dirty="0" smtClean="0"/>
              <a:t> on </a:t>
            </a:r>
            <a:r>
              <a:rPr lang="en-US" sz="1900" dirty="0"/>
              <a:t>exact same</a:t>
            </a:r>
            <a:r>
              <a:rPr lang="en-US" sz="1900" dirty="0" smtClean="0"/>
              <a:t> process cart as the previous chamber.</a:t>
            </a:r>
            <a:endParaRPr lang="en-US" sz="1900" dirty="0"/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7735604" y="4992541"/>
            <a:ext cx="1239064" cy="672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 smtClean="0">
                <a:solidFill>
                  <a:schemeClr val="hlink"/>
                </a:solidFill>
              </a:rPr>
              <a:t>All</a:t>
            </a:r>
            <a:r>
              <a:rPr lang="en-US" sz="1900" dirty="0">
                <a:solidFill>
                  <a:schemeClr val="hlink"/>
                </a:solidFill>
              </a:rPr>
              <a:t>-Metal Valves</a:t>
            </a:r>
          </a:p>
        </p:txBody>
      </p:sp>
      <p:sp>
        <p:nvSpPr>
          <p:cNvPr id="10255" name="Text Box 22"/>
          <p:cNvSpPr txBox="1">
            <a:spLocks noChangeArrowheads="1"/>
          </p:cNvSpPr>
          <p:nvPr/>
        </p:nvSpPr>
        <p:spPr bwMode="auto">
          <a:xfrm>
            <a:off x="6951798" y="6026490"/>
            <a:ext cx="1966423" cy="379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Ion Pump</a:t>
            </a:r>
            <a:r>
              <a:rPr lang="en-US" sz="1900" dirty="0" smtClean="0">
                <a:solidFill>
                  <a:schemeClr val="hlink"/>
                </a:solidFill>
              </a:rPr>
              <a:t> Port</a:t>
            </a:r>
            <a:endParaRPr lang="en-US" sz="1900" dirty="0">
              <a:solidFill>
                <a:schemeClr val="hlink"/>
              </a:solidFill>
            </a:endParaRPr>
          </a:p>
        </p:txBody>
      </p:sp>
      <p:sp>
        <p:nvSpPr>
          <p:cNvPr id="10258" name="Line 10"/>
          <p:cNvSpPr>
            <a:spLocks noChangeShapeType="1"/>
          </p:cNvSpPr>
          <p:nvPr/>
        </p:nvSpPr>
        <p:spPr bwMode="auto">
          <a:xfrm flipV="1">
            <a:off x="6296646" y="5460506"/>
            <a:ext cx="698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lg"/>
            <a:tailEnd type="stealth" w="med" len="lg"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5695203" y="2393414"/>
            <a:ext cx="1971524" cy="672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16.5” Flange Chamber Access</a:t>
            </a:r>
          </a:p>
        </p:txBody>
      </p:sp>
      <p:sp>
        <p:nvSpPr>
          <p:cNvPr id="10260" name="Text Box 22"/>
          <p:cNvSpPr txBox="1">
            <a:spLocks noChangeArrowheads="1"/>
          </p:cNvSpPr>
          <p:nvPr/>
        </p:nvSpPr>
        <p:spPr bwMode="auto">
          <a:xfrm>
            <a:off x="5868587" y="5501589"/>
            <a:ext cx="1263952" cy="672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Forming </a:t>
            </a:r>
            <a:r>
              <a:rPr lang="en-US" sz="1900" dirty="0" smtClean="0">
                <a:solidFill>
                  <a:schemeClr val="hlink"/>
                </a:solidFill>
              </a:rPr>
              <a:t>Well - 6”</a:t>
            </a:r>
            <a:endParaRPr lang="en-US" sz="1900" dirty="0">
              <a:solidFill>
                <a:schemeClr val="hlink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46353" y="5159307"/>
            <a:ext cx="3626334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Larger 16” flange tank,</a:t>
            </a:r>
            <a:r>
              <a:rPr lang="en-US" sz="2000" dirty="0" smtClean="0"/>
              <a:t> to </a:t>
            </a:r>
            <a:r>
              <a:rPr lang="en-US" sz="2000" dirty="0"/>
              <a:t>test</a:t>
            </a:r>
          </a:p>
          <a:p>
            <a:pPr lvl="1">
              <a:buFontTx/>
              <a:buChar char="-"/>
            </a:pPr>
            <a:r>
              <a:rPr lang="en-US" sz="2000" dirty="0"/>
              <a:t>Quantum efficiency</a:t>
            </a:r>
          </a:p>
          <a:p>
            <a:pPr lvl="1">
              <a:buFontTx/>
              <a:buChar char="-"/>
            </a:pPr>
            <a:r>
              <a:rPr lang="en-US" sz="2000" dirty="0"/>
              <a:t>QE Uniformity</a:t>
            </a:r>
          </a:p>
          <a:p>
            <a:pPr lvl="1">
              <a:buFontTx/>
              <a:buChar char="-"/>
            </a:pPr>
            <a:r>
              <a:rPr lang="en-US" sz="2000" dirty="0"/>
              <a:t>Seal tests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3762963" y="2568222"/>
            <a:ext cx="1345260" cy="14957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lg"/>
            <a:tailEnd type="stealth" w="med" len="lg"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93584" y="4837468"/>
            <a:ext cx="173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Alkali sources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2370667" y="4216400"/>
            <a:ext cx="86548" cy="7601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lg"/>
            <a:tailEnd type="stealth" w="med" len="lg"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in_process_w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660" y="3364233"/>
            <a:ext cx="4108730" cy="30815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6895" y="349807"/>
            <a:ext cx="7393214" cy="767953"/>
          </a:xfrm>
        </p:spPr>
        <p:txBody>
          <a:bodyPr lIns="86493" tIns="43247" rIns="86493" bIns="43247"/>
          <a:lstStyle/>
          <a:p>
            <a:r>
              <a:rPr lang="en-US" sz="2800" dirty="0" smtClean="0"/>
              <a:t>8.7” </a:t>
            </a:r>
            <a:r>
              <a:rPr lang="en-US" sz="2800" dirty="0"/>
              <a:t>Photo-Cathode</a:t>
            </a:r>
            <a:r>
              <a:rPr lang="en-US" sz="2800" dirty="0" smtClean="0"/>
              <a:t> / Seal test Chamber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62286" y="1147917"/>
            <a:ext cx="4090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assembly done, spent 3 weeks in initial cleanup </a:t>
            </a:r>
            <a:r>
              <a:rPr lang="en-US" dirty="0" err="1" smtClean="0"/>
              <a:t>bakeout</a:t>
            </a:r>
            <a:r>
              <a:rPr lang="en-US" dirty="0" smtClean="0"/>
              <a:t> up to 375°C to get the chamber conditioned.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753" y="4233459"/>
            <a:ext cx="39839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SAES alkalis &amp; </a:t>
            </a:r>
            <a:r>
              <a:rPr lang="en-US" dirty="0" err="1" smtClean="0"/>
              <a:t>SbPt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beads. Employed old source </a:t>
            </a:r>
            <a:br>
              <a:rPr lang="en-US" dirty="0" smtClean="0"/>
            </a:br>
            <a:r>
              <a:rPr lang="en-US" dirty="0" smtClean="0"/>
              <a:t>flange to verify process, then</a:t>
            </a:r>
            <a:br>
              <a:rPr lang="en-US" dirty="0" smtClean="0"/>
            </a:br>
            <a:r>
              <a:rPr lang="en-US" dirty="0" smtClean="0"/>
              <a:t>move to new larger sources </a:t>
            </a:r>
          </a:p>
          <a:p>
            <a:r>
              <a:rPr lang="en-US" dirty="0" smtClean="0"/>
              <a:t>and flange for next run.</a:t>
            </a:r>
          </a:p>
        </p:txBody>
      </p:sp>
      <p:pic>
        <p:nvPicPr>
          <p:cNvPr id="7" name="Picture 6" descr="window loaded_20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09" y="1202855"/>
            <a:ext cx="3886906" cy="29151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Rectangle 1028"/>
          <p:cNvSpPr>
            <a:spLocks noChangeArrowheads="1"/>
          </p:cNvSpPr>
          <p:nvPr/>
        </p:nvSpPr>
        <p:spPr bwMode="auto">
          <a:xfrm>
            <a:off x="1340026" y="386234"/>
            <a:ext cx="749971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Preparation of  8.7” B33 Windows for Cathodes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59004" y="1178511"/>
            <a:ext cx="41115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the tooling is in place. We </a:t>
            </a:r>
            <a:br>
              <a:rPr lang="en-US" dirty="0" smtClean="0"/>
            </a:br>
            <a:r>
              <a:rPr lang="en-US" dirty="0" smtClean="0"/>
              <a:t>have wet cleaned, plasma </a:t>
            </a:r>
            <a:br>
              <a:rPr lang="en-US" dirty="0" smtClean="0"/>
            </a:br>
            <a:r>
              <a:rPr lang="en-US" dirty="0" smtClean="0"/>
              <a:t>cleaned, and evaporated </a:t>
            </a:r>
            <a:r>
              <a:rPr lang="en-US" dirty="0" err="1" smtClean="0"/>
              <a:t>NiCr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 a window, and loaded into </a:t>
            </a:r>
            <a:br>
              <a:rPr lang="en-US" dirty="0" smtClean="0"/>
            </a:br>
            <a:r>
              <a:rPr lang="en-US" dirty="0" smtClean="0"/>
              <a:t>the holder for photocathode</a:t>
            </a:r>
            <a:br>
              <a:rPr lang="en-US" dirty="0" smtClean="0"/>
            </a:br>
            <a:r>
              <a:rPr lang="en-US" dirty="0" smtClean="0"/>
              <a:t>processing.</a:t>
            </a:r>
            <a:endParaRPr lang="en-US" dirty="0"/>
          </a:p>
        </p:txBody>
      </p:sp>
      <p:pic>
        <p:nvPicPr>
          <p:cNvPr id="5" name="Picture 4" descr="window-electrode_2047.jpg"/>
          <p:cNvPicPr>
            <a:picLocks noChangeAspect="1"/>
          </p:cNvPicPr>
          <p:nvPr/>
        </p:nvPicPr>
        <p:blipFill>
          <a:blip r:embed="rId2">
            <a:lum bright="12000" contrast="15000"/>
          </a:blip>
          <a:stretch>
            <a:fillRect/>
          </a:stretch>
        </p:blipFill>
        <p:spPr>
          <a:xfrm>
            <a:off x="257175" y="1345201"/>
            <a:ext cx="4220751" cy="3849481"/>
          </a:xfrm>
          <a:prstGeom prst="rect">
            <a:avLst/>
          </a:prstGeom>
        </p:spPr>
      </p:pic>
      <p:pic>
        <p:nvPicPr>
          <p:cNvPr id="6" name="Picture 5" descr="Plasma-wind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08" y="3467911"/>
            <a:ext cx="3855330" cy="2891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1482" y="6237112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 cleaning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4593" y="5239926"/>
            <a:ext cx="408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NiCr</a:t>
            </a:r>
            <a:r>
              <a:rPr lang="en-US" dirty="0" smtClean="0"/>
              <a:t> electrode border on B33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8” Photocathode First Process, System Load</a:t>
            </a:r>
            <a:endParaRPr lang="en-US" dirty="0"/>
          </a:p>
        </p:txBody>
      </p:sp>
      <p:pic>
        <p:nvPicPr>
          <p:cNvPr id="8" name="Picture 7" descr="8in window load_2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3657600" cy="4876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5943600"/>
            <a:ext cx="2836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353535"/>
                </a:solidFill>
              </a:rPr>
              <a:t>8.7” window loaded</a:t>
            </a:r>
            <a:endParaRPr lang="en-US" sz="2400" dirty="0">
              <a:solidFill>
                <a:srgbClr val="35353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9622" y="5522148"/>
            <a:ext cx="3656319" cy="35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80"/>
              </a:lnSpc>
              <a:buNone/>
            </a:pPr>
            <a:r>
              <a:rPr lang="en-US" sz="2400" dirty="0" smtClean="0">
                <a:solidFill>
                  <a:srgbClr val="353535"/>
                </a:solidFill>
              </a:rPr>
              <a:t>Final window adjustments</a:t>
            </a:r>
            <a:endParaRPr lang="en-US" sz="2400" dirty="0">
              <a:solidFill>
                <a:srgbClr val="353535"/>
              </a:solidFill>
            </a:endParaRPr>
          </a:p>
        </p:txBody>
      </p:sp>
      <p:pic>
        <p:nvPicPr>
          <p:cNvPr id="9" name="Picture 8" descr="final prep_2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4" y="1170632"/>
            <a:ext cx="3866680" cy="422381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54755" y="312268"/>
            <a:ext cx="8229600" cy="1143000"/>
          </a:xfrm>
        </p:spPr>
        <p:txBody>
          <a:bodyPr/>
          <a:lstStyle/>
          <a:p>
            <a:r>
              <a:rPr lang="en-US" sz="2800" dirty="0" smtClean="0"/>
              <a:t>Photocathode Preparation and Deposition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83010" y="6031090"/>
            <a:ext cx="396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353535"/>
                </a:solidFill>
              </a:rPr>
              <a:t>Alkali / </a:t>
            </a:r>
            <a:r>
              <a:rPr lang="en-US" sz="2400" dirty="0" err="1" smtClean="0">
                <a:solidFill>
                  <a:srgbClr val="353535"/>
                </a:solidFill>
              </a:rPr>
              <a:t>Sb</a:t>
            </a:r>
            <a:r>
              <a:rPr lang="en-US" sz="2400" dirty="0" smtClean="0">
                <a:solidFill>
                  <a:srgbClr val="353535"/>
                </a:solidFill>
              </a:rPr>
              <a:t> sources in action</a:t>
            </a:r>
            <a:endParaRPr lang="en-US" sz="2400" dirty="0">
              <a:solidFill>
                <a:srgbClr val="35353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415" y="1108192"/>
            <a:ext cx="3819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353535"/>
                </a:solidFill>
              </a:rPr>
              <a:t>Outgassing</a:t>
            </a:r>
            <a:r>
              <a:rPr lang="en-US" sz="2400" dirty="0" smtClean="0">
                <a:solidFill>
                  <a:srgbClr val="353535"/>
                </a:solidFill>
              </a:rPr>
              <a:t> of SAES Alkalis</a:t>
            </a:r>
            <a:endParaRPr lang="en-US" sz="2400" dirty="0">
              <a:solidFill>
                <a:srgbClr val="353535"/>
              </a:solidFill>
            </a:endParaRPr>
          </a:p>
        </p:txBody>
      </p:sp>
      <p:pic>
        <p:nvPicPr>
          <p:cNvPr id="9" name="Picture 8" descr="outgas NA K_2077.jpg"/>
          <p:cNvPicPr>
            <a:picLocks noChangeAspect="1"/>
          </p:cNvPicPr>
          <p:nvPr/>
        </p:nvPicPr>
        <p:blipFill>
          <a:blip r:embed="rId2">
            <a:lum bright="20000" contrast="17000"/>
          </a:blip>
          <a:stretch>
            <a:fillRect/>
          </a:stretch>
        </p:blipFill>
        <p:spPr>
          <a:xfrm>
            <a:off x="284102" y="1545637"/>
            <a:ext cx="5164039" cy="3873029"/>
          </a:xfrm>
          <a:prstGeom prst="rect">
            <a:avLst/>
          </a:prstGeom>
        </p:spPr>
      </p:pic>
      <p:pic>
        <p:nvPicPr>
          <p:cNvPr id="10" name="Picture 9" descr="KSb-fire_03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21" y="2835981"/>
            <a:ext cx="3123831" cy="3175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6519" y="5860815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99926" y="590785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2" idx="0"/>
          </p:cNvCxnSpPr>
          <p:nvPr/>
        </p:nvCxnSpPr>
        <p:spPr bwMode="auto">
          <a:xfrm rot="16200000" flipV="1">
            <a:off x="784614" y="5198498"/>
            <a:ext cx="1222963" cy="1016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" name="Straight Arrow Connector 19"/>
          <p:cNvCxnSpPr>
            <a:stCxn id="12" idx="0"/>
          </p:cNvCxnSpPr>
          <p:nvPr/>
        </p:nvCxnSpPr>
        <p:spPr bwMode="auto">
          <a:xfrm rot="5400000" flipH="1" flipV="1">
            <a:off x="972762" y="5064985"/>
            <a:ext cx="1269998" cy="3216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6200000" flipV="1">
            <a:off x="1969951" y="5177874"/>
            <a:ext cx="1525806" cy="1975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2172210" y="5163762"/>
            <a:ext cx="1525806" cy="2257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54755" y="312268"/>
            <a:ext cx="8229600" cy="1143000"/>
          </a:xfrm>
        </p:spPr>
        <p:txBody>
          <a:bodyPr/>
          <a:lstStyle/>
          <a:p>
            <a:r>
              <a:rPr lang="en-US" sz="2800" dirty="0" smtClean="0"/>
              <a:t>Photocathode Deposition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41705" y="5964296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74148" y="597370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pic>
        <p:nvPicPr>
          <p:cNvPr id="16" name="Picture 15" descr="RGA-bialk-dep_20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64" y="1093846"/>
            <a:ext cx="6515923" cy="48869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62696" y="5966178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84593" y="5973703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73141" y="5984992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Sb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152407" y="338667"/>
            <a:ext cx="7239000" cy="838200"/>
          </a:xfrm>
        </p:spPr>
        <p:txBody>
          <a:bodyPr/>
          <a:lstStyle/>
          <a:p>
            <a:r>
              <a:rPr lang="en-US" sz="2800" dirty="0" smtClean="0"/>
              <a:t>First 8” 7.5” </a:t>
            </a:r>
            <a:r>
              <a:rPr lang="en-US" sz="2800" dirty="0" err="1" smtClean="0"/>
              <a:t>Bialkali</a:t>
            </a:r>
            <a:r>
              <a:rPr lang="en-US" sz="2800" dirty="0" smtClean="0"/>
              <a:t> Photocathode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6248400"/>
            <a:ext cx="328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353535"/>
                </a:solidFill>
              </a:rPr>
              <a:t>Photocathode Process</a:t>
            </a:r>
            <a:endParaRPr lang="en-US" sz="2400" dirty="0">
              <a:solidFill>
                <a:srgbClr val="353535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87222" y="4410193"/>
            <a:ext cx="1981200" cy="1981200"/>
            <a:chOff x="1905000" y="4419600"/>
            <a:chExt cx="1981200" cy="1981200"/>
          </a:xfrm>
        </p:grpSpPr>
        <p:sp>
          <p:nvSpPr>
            <p:cNvPr id="10" name="Oval 9"/>
            <p:cNvSpPr/>
            <p:nvPr/>
          </p:nvSpPr>
          <p:spPr bwMode="auto">
            <a:xfrm>
              <a:off x="1905000" y="4419600"/>
              <a:ext cx="1981200" cy="1981200"/>
            </a:xfrm>
            <a:prstGeom prst="ellips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en-US" sz="3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4800600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82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876800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82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9800" y="5257800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82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0400" y="52578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82.5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4953000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83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7000" y="5715000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79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5638800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81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0" y="5638800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79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3200" y="5257800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81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5985" y="4883385"/>
            <a:ext cx="2145940" cy="1815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353535"/>
                </a:solidFill>
              </a:rPr>
              <a:t>Relative %</a:t>
            </a:r>
          </a:p>
          <a:p>
            <a:pPr>
              <a:buNone/>
            </a:pPr>
            <a:r>
              <a:rPr lang="en-US" sz="1600" dirty="0" smtClean="0">
                <a:solidFill>
                  <a:srgbClr val="353535"/>
                </a:solidFill>
              </a:rPr>
              <a:t>transmission</a:t>
            </a:r>
          </a:p>
          <a:p>
            <a:pPr>
              <a:buNone/>
            </a:pPr>
            <a:r>
              <a:rPr lang="en-US" sz="1600" dirty="0" smtClean="0">
                <a:solidFill>
                  <a:srgbClr val="353535"/>
                </a:solidFill>
              </a:rPr>
              <a:t>of PC </a:t>
            </a:r>
            <a:r>
              <a:rPr lang="en-US" sz="1600" dirty="0" err="1" smtClean="0">
                <a:solidFill>
                  <a:srgbClr val="353535"/>
                </a:solidFill>
              </a:rPr>
              <a:t>vs</a:t>
            </a:r>
            <a:r>
              <a:rPr lang="en-US" sz="1600" dirty="0" smtClean="0">
                <a:solidFill>
                  <a:srgbClr val="353535"/>
                </a:solidFill>
              </a:rPr>
              <a:t> </a:t>
            </a:r>
          </a:p>
          <a:p>
            <a:pPr>
              <a:buNone/>
            </a:pPr>
            <a:r>
              <a:rPr lang="en-US" sz="1600" dirty="0" smtClean="0">
                <a:solidFill>
                  <a:srgbClr val="353535"/>
                </a:solidFill>
              </a:rPr>
              <a:t>position </a:t>
            </a:r>
          </a:p>
          <a:p>
            <a:pPr>
              <a:buNone/>
            </a:pPr>
            <a:r>
              <a:rPr lang="en-US" sz="1600" dirty="0" smtClean="0">
                <a:solidFill>
                  <a:srgbClr val="353535"/>
                </a:solidFill>
              </a:rPr>
              <a:t>(~corrected for </a:t>
            </a:r>
          </a:p>
          <a:p>
            <a:pPr>
              <a:buNone/>
            </a:pPr>
            <a:r>
              <a:rPr lang="en-US" sz="1600" dirty="0" smtClean="0">
                <a:solidFill>
                  <a:srgbClr val="353535"/>
                </a:solidFill>
              </a:rPr>
              <a:t>window transmission)</a:t>
            </a:r>
            <a:endParaRPr lang="en-US" sz="1600" dirty="0">
              <a:solidFill>
                <a:srgbClr val="35353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0733" y="4457230"/>
            <a:ext cx="34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8”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3" name="Picture 22" descr="PC1_0341.jpg"/>
          <p:cNvPicPr>
            <a:picLocks noChangeAspect="1"/>
          </p:cNvPicPr>
          <p:nvPr/>
        </p:nvPicPr>
        <p:blipFill>
          <a:blip r:embed="rId2">
            <a:lum bright="20000" contrast="44000"/>
          </a:blip>
          <a:stretch>
            <a:fillRect/>
          </a:stretch>
        </p:blipFill>
        <p:spPr>
          <a:xfrm>
            <a:off x="4355629" y="3290006"/>
            <a:ext cx="4572000" cy="3035300"/>
          </a:xfrm>
          <a:prstGeom prst="rect">
            <a:avLst/>
          </a:prstGeom>
        </p:spPr>
      </p:pic>
      <p:pic>
        <p:nvPicPr>
          <p:cNvPr id="24" name="Picture 23" descr="PC1-zoom_0340.jpg"/>
          <p:cNvPicPr>
            <a:picLocks noChangeAspect="1"/>
          </p:cNvPicPr>
          <p:nvPr/>
        </p:nvPicPr>
        <p:blipFill>
          <a:blip r:embed="rId3">
            <a:lum bright="32000" contrast="47000"/>
          </a:blip>
          <a:stretch>
            <a:fillRect/>
          </a:stretch>
        </p:blipFill>
        <p:spPr>
          <a:xfrm>
            <a:off x="244005" y="1153819"/>
            <a:ext cx="4572000" cy="30353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>
            <a:off x="2662297" y="489185"/>
            <a:ext cx="366888" cy="3104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2662297" y="395114"/>
            <a:ext cx="357484" cy="35747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19852" y="457199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Uniformity is good</a:t>
            </a:r>
            <a:endParaRPr lang="en-US" sz="1800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4882444" y="1166519"/>
            <a:ext cx="40718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flange to couple alkali </a:t>
            </a:r>
            <a:br>
              <a:rPr lang="en-US" dirty="0" smtClean="0"/>
            </a:br>
            <a:r>
              <a:rPr lang="en-US" dirty="0" smtClean="0"/>
              <a:t>flange increased distance and</a:t>
            </a:r>
            <a:br>
              <a:rPr lang="en-US" dirty="0" smtClean="0"/>
            </a:br>
            <a:r>
              <a:rPr lang="en-US" dirty="0" smtClean="0"/>
              <a:t>caused </a:t>
            </a:r>
            <a:r>
              <a:rPr lang="en-US" dirty="0" err="1" smtClean="0"/>
              <a:t>vignetting</a:t>
            </a:r>
            <a:r>
              <a:rPr lang="en-US" dirty="0" smtClean="0"/>
              <a:t> of the </a:t>
            </a:r>
            <a:br>
              <a:rPr lang="en-US" dirty="0" smtClean="0"/>
            </a:br>
            <a:r>
              <a:rPr lang="en-US" dirty="0" smtClean="0"/>
              <a:t>deposition. No proper contact </a:t>
            </a:r>
            <a:br>
              <a:rPr lang="en-US" dirty="0" smtClean="0"/>
            </a:br>
            <a:r>
              <a:rPr lang="en-US" dirty="0" smtClean="0"/>
              <a:t>with cathode! Fix and repeat!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1027"/>
          <p:cNvSpPr>
            <a:spLocks noChangeArrowheads="1"/>
          </p:cNvSpPr>
          <p:nvPr/>
        </p:nvSpPr>
        <p:spPr bwMode="auto">
          <a:xfrm>
            <a:off x="2233613" y="27781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0452" name="Rectangle 1028"/>
          <p:cNvSpPr>
            <a:spLocks noChangeArrowheads="1"/>
          </p:cNvSpPr>
          <p:nvPr/>
        </p:nvSpPr>
        <p:spPr bwMode="auto">
          <a:xfrm>
            <a:off x="1350963" y="273050"/>
            <a:ext cx="673859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Biakali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Cathode - Configurations</a:t>
            </a:r>
            <a:endParaRPr lang="en-US" sz="3200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60455" name="Picture 1031" descr="Cheren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917700"/>
            <a:ext cx="3082925" cy="3832225"/>
          </a:xfrm>
          <a:prstGeom prst="rect">
            <a:avLst/>
          </a:prstGeom>
          <a:noFill/>
        </p:spPr>
      </p:pic>
      <p:sp>
        <p:nvSpPr>
          <p:cNvPr id="360456" name="Rectangle 1032"/>
          <p:cNvSpPr>
            <a:spLocks noChangeArrowheads="1"/>
          </p:cNvSpPr>
          <p:nvPr/>
        </p:nvSpPr>
        <p:spPr bwMode="auto">
          <a:xfrm>
            <a:off x="3769055" y="1206326"/>
            <a:ext cx="461286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 dirty="0" smtClean="0"/>
              <a:t>Photocathode Operation Schemes</a:t>
            </a:r>
            <a:endParaRPr lang="en-US" u="sng" dirty="0"/>
          </a:p>
        </p:txBody>
      </p:sp>
      <p:sp>
        <p:nvSpPr>
          <p:cNvPr id="360457" name="Rectangle 1033"/>
          <p:cNvSpPr>
            <a:spLocks noChangeArrowheads="1"/>
          </p:cNvSpPr>
          <p:nvPr/>
        </p:nvSpPr>
        <p:spPr bwMode="auto">
          <a:xfrm>
            <a:off x="285750" y="5708650"/>
            <a:ext cx="3416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Nominal Cherenkov emission</a:t>
            </a:r>
            <a:br>
              <a:rPr lang="en-US" sz="1800"/>
            </a:br>
            <a:r>
              <a:rPr lang="en-US" sz="1800"/>
              <a:t>spectrum compared with bialkali</a:t>
            </a:r>
          </a:p>
        </p:txBody>
      </p:sp>
      <p:pic>
        <p:nvPicPr>
          <p:cNvPr id="10" name="Picture 7" descr="Cathode"/>
          <p:cNvPicPr>
            <a:picLocks noChangeAspect="1" noChangeArrowheads="1"/>
          </p:cNvPicPr>
          <p:nvPr/>
        </p:nvPicPr>
        <p:blipFill>
          <a:blip r:embed="rId3"/>
          <a:srcRect t="1483" r="24408" b="60606"/>
          <a:stretch>
            <a:fillRect/>
          </a:stretch>
        </p:blipFill>
        <p:spPr bwMode="auto">
          <a:xfrm>
            <a:off x="3844160" y="2816018"/>
            <a:ext cx="4670973" cy="3031526"/>
          </a:xfrm>
          <a:prstGeom prst="rect">
            <a:avLst/>
          </a:prstGeom>
          <a:noFill/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48222" y="1687514"/>
            <a:ext cx="492455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Bialkali</a:t>
            </a:r>
            <a:r>
              <a:rPr lang="en-US" sz="1800" dirty="0"/>
              <a:t> is a</a:t>
            </a:r>
            <a:r>
              <a:rPr lang="en-US" sz="1800" dirty="0" smtClean="0"/>
              <a:t> few </a:t>
            </a:r>
            <a:r>
              <a:rPr lang="en-US" sz="1800" dirty="0"/>
              <a:t>100Å thick</a:t>
            </a:r>
            <a:r>
              <a:rPr lang="en-US" sz="1800" dirty="0" smtClean="0"/>
              <a:t>, and </a:t>
            </a:r>
            <a:r>
              <a:rPr lang="en-US" sz="1800" dirty="0"/>
              <a:t>is</a:t>
            </a:r>
            <a:r>
              <a:rPr lang="en-US" sz="1800" dirty="0" smtClean="0"/>
              <a:t> nominally</a:t>
            </a:r>
            <a:br>
              <a:rPr lang="en-US" sz="1800" dirty="0" smtClean="0"/>
            </a:br>
            <a:r>
              <a:rPr lang="en-US" sz="1800" dirty="0" smtClean="0"/>
              <a:t>a deposition as a semitransparent layer on </a:t>
            </a:r>
            <a:r>
              <a:rPr lang="en-US" sz="1800" dirty="0"/>
              <a:t>the window</a:t>
            </a:r>
            <a:r>
              <a:rPr lang="en-US" sz="1800" dirty="0" smtClean="0"/>
              <a:t>, with a proximity gap to the first MCP.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8in Photocathode First Try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572000"/>
          </a:xfrm>
        </p:spPr>
        <p:txBody>
          <a:bodyPr/>
          <a:lstStyle/>
          <a:p>
            <a:r>
              <a:rPr lang="en-US" sz="2400" dirty="0" smtClean="0"/>
              <a:t>8” PC/Seal Test Chamber</a:t>
            </a:r>
          </a:p>
          <a:p>
            <a:pPr lvl="1"/>
            <a:r>
              <a:rPr lang="en-US" sz="2400" dirty="0" smtClean="0"/>
              <a:t>&lt;10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 </a:t>
            </a:r>
            <a:r>
              <a:rPr lang="en-US" sz="2400" dirty="0" err="1" smtClean="0"/>
              <a:t>Torr</a:t>
            </a:r>
            <a:r>
              <a:rPr lang="en-US" sz="2400" dirty="0" smtClean="0"/>
              <a:t> base vacuum, RGA operational, fully baked</a:t>
            </a:r>
          </a:p>
          <a:p>
            <a:r>
              <a:rPr lang="en-US" sz="2400" dirty="0" smtClean="0"/>
              <a:t>Chamber configured for 8in depositions</a:t>
            </a:r>
          </a:p>
          <a:p>
            <a:r>
              <a:rPr lang="en-US" sz="2400" dirty="0" smtClean="0"/>
              <a:t>5mm thick, 8.7” polished B33 window</a:t>
            </a:r>
          </a:p>
          <a:p>
            <a:pPr lvl="1"/>
            <a:r>
              <a:rPr lang="en-US" sz="2400" dirty="0" err="1" smtClean="0"/>
              <a:t>NiCr</a:t>
            </a:r>
            <a:r>
              <a:rPr lang="en-US" sz="2400" dirty="0" smtClean="0"/>
              <a:t> border </a:t>
            </a:r>
            <a:r>
              <a:rPr lang="en-US" sz="2400" dirty="0" err="1" smtClean="0"/>
              <a:t>electroded</a:t>
            </a:r>
            <a:endParaRPr lang="en-US" sz="2400" dirty="0" smtClean="0"/>
          </a:p>
          <a:p>
            <a:r>
              <a:rPr lang="en-US" sz="2400" dirty="0" smtClean="0"/>
              <a:t>Deposited 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KSb photocathode</a:t>
            </a:r>
          </a:p>
          <a:p>
            <a:r>
              <a:rPr lang="en-US" sz="2400" dirty="0" smtClean="0"/>
              <a:t>RGA record for entire process</a:t>
            </a:r>
          </a:p>
          <a:p>
            <a:r>
              <a:rPr lang="en-US" sz="2400" dirty="0" smtClean="0"/>
              <a:t>Very good first run – BUT cathode not big enough – only 7.5”, lots of useful data</a:t>
            </a:r>
            <a:endParaRPr lang="en-US" sz="24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576" name="Object 1032"/>
          <p:cNvGraphicFramePr>
            <a:graphicFrameLocks noChangeAspect="1"/>
          </p:cNvGraphicFramePr>
          <p:nvPr/>
        </p:nvGraphicFramePr>
        <p:xfrm>
          <a:off x="5112280" y="1178690"/>
          <a:ext cx="3375025" cy="4083050"/>
        </p:xfrm>
        <a:graphic>
          <a:graphicData uri="http://schemas.openxmlformats.org/presentationml/2006/ole">
            <p:oleObj spid="_x0000_s365576" name="Document" r:id="rId3" imgW="2368296" imgH="2865120" progId="Word.Document.8">
              <p:embed/>
            </p:oleObj>
          </a:graphicData>
        </a:graphic>
      </p:graphicFrame>
      <p:pic>
        <p:nvPicPr>
          <p:cNvPr id="365577" name="Picture 11" descr="KCsSb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6731" t="10455" r="8844" b="20337"/>
              <a:stretch>
                <a:fillRect/>
              </a:stretch>
            </p:blipFill>
          </mc:Choice>
          <mc:Fallback>
            <p:blipFill>
              <a:blip r:embed="rId5"/>
              <a:srcRect l="6731" t="10455" r="8844" b="20337"/>
              <a:stretch>
                <a:fillRect/>
              </a:stretch>
            </p:blipFill>
          </mc:Fallback>
        </mc:AlternateContent>
        <p:spPr bwMode="auto">
          <a:xfrm>
            <a:off x="354013" y="1312863"/>
            <a:ext cx="4321468" cy="439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8" name="Rectangle 1034"/>
          <p:cNvSpPr>
            <a:spLocks noChangeArrowheads="1"/>
          </p:cNvSpPr>
          <p:nvPr/>
        </p:nvSpPr>
        <p:spPr bwMode="auto">
          <a:xfrm>
            <a:off x="473074" y="4881681"/>
            <a:ext cx="110331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6*</a:t>
            </a:r>
            <a:r>
              <a:rPr lang="en-US" sz="900" b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sz="900" b="0" baseline="30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en-US" sz="900" b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Ohm/square</a:t>
            </a:r>
            <a:endParaRPr lang="en-US" sz="1000" b="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5580" name="Rectangle 1036"/>
          <p:cNvSpPr>
            <a:spLocks noChangeArrowheads="1"/>
          </p:cNvSpPr>
          <p:nvPr/>
        </p:nvSpPr>
        <p:spPr bwMode="auto">
          <a:xfrm>
            <a:off x="2440106" y="4322703"/>
            <a:ext cx="113665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b="0" dirty="0">
                <a:solidFill>
                  <a:schemeClr val="accent2"/>
                </a:solidFill>
                <a:latin typeface="Comic Sans MS" charset="0"/>
                <a:ea typeface="Arial" charset="0"/>
                <a:cs typeface="Arial" charset="0"/>
              </a:rPr>
              <a:t>2*10</a:t>
            </a:r>
            <a:r>
              <a:rPr lang="en-US" sz="900" b="0" baseline="30000" dirty="0">
                <a:solidFill>
                  <a:schemeClr val="accent2"/>
                </a:solidFill>
                <a:latin typeface="Comic Sans MS" charset="0"/>
                <a:ea typeface="Arial" charset="0"/>
                <a:cs typeface="Arial" charset="0"/>
              </a:rPr>
              <a:t>6</a:t>
            </a:r>
            <a:r>
              <a:rPr lang="en-US" sz="900" b="0" dirty="0">
                <a:solidFill>
                  <a:schemeClr val="accent2"/>
                </a:solidFill>
                <a:latin typeface="Comic Sans MS" charset="0"/>
                <a:ea typeface="Arial" charset="0"/>
                <a:cs typeface="Arial" charset="0"/>
              </a:rPr>
              <a:t>Ohm/square</a:t>
            </a:r>
            <a:endParaRPr lang="en-US" sz="1600" b="0" dirty="0">
              <a:solidFill>
                <a:schemeClr val="accent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365581" name="Rectangle 1037"/>
          <p:cNvSpPr>
            <a:spLocks noChangeArrowheads="1"/>
          </p:cNvSpPr>
          <p:nvPr/>
        </p:nvSpPr>
        <p:spPr bwMode="auto">
          <a:xfrm>
            <a:off x="1131240" y="212372"/>
            <a:ext cx="7529024" cy="5847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Typical Bi</a:t>
            </a:r>
            <a:r>
              <a:rPr lang="en-US" sz="3200" dirty="0"/>
              <a:t>-Alkali Cathode Characteristics</a:t>
            </a:r>
            <a:r>
              <a:rPr lang="en-US" dirty="0"/>
              <a:t> </a:t>
            </a:r>
          </a:p>
        </p:txBody>
      </p:sp>
      <p:sp>
        <p:nvSpPr>
          <p:cNvPr id="365582" name="Rectangle 1038"/>
          <p:cNvSpPr>
            <a:spLocks noChangeArrowheads="1"/>
          </p:cNvSpPr>
          <p:nvPr/>
        </p:nvSpPr>
        <p:spPr bwMode="auto">
          <a:xfrm>
            <a:off x="352479" y="5755099"/>
            <a:ext cx="4775666" cy="8412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QE and resistivity  for various </a:t>
            </a:r>
            <a:r>
              <a:rPr lang="en-US" sz="2000" dirty="0" err="1" smtClean="0"/>
              <a:t>bialkali’s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will use Na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KSb </a:t>
            </a:r>
            <a:r>
              <a:rPr lang="en-US" sz="2000" dirty="0" smtClean="0">
                <a:solidFill>
                  <a:srgbClr val="FF0000"/>
                </a:solidFill>
              </a:rPr>
              <a:t>– Why? </a:t>
            </a:r>
            <a:r>
              <a:rPr lang="en-US" sz="2000" dirty="0" smtClean="0">
                <a:solidFill>
                  <a:srgbClr val="008000"/>
                </a:solidFill>
              </a:rPr>
              <a:t>Resistivity,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8000"/>
                </a:solidFill>
              </a:rPr>
              <a:t>noise, temperature robustness, uniformity.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65583" name="Rectangle 1039"/>
          <p:cNvSpPr>
            <a:spLocks noChangeArrowheads="1"/>
          </p:cNvSpPr>
          <p:nvPr/>
        </p:nvSpPr>
        <p:spPr bwMode="auto">
          <a:xfrm>
            <a:off x="2546350" y="1073150"/>
            <a:ext cx="20859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Lyashenko, Chicago 7/09</a:t>
            </a:r>
            <a:endParaRPr lang="en-US"/>
          </a:p>
        </p:txBody>
      </p:sp>
      <p:sp>
        <p:nvSpPr>
          <p:cNvPr id="365584" name="Rectangle 1040"/>
          <p:cNvSpPr>
            <a:spLocks noChangeArrowheads="1"/>
          </p:cNvSpPr>
          <p:nvPr/>
        </p:nvSpPr>
        <p:spPr bwMode="auto">
          <a:xfrm>
            <a:off x="5054012" y="5343702"/>
            <a:ext cx="3831260" cy="10571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ts val="2440"/>
              </a:lnSpc>
            </a:pPr>
            <a:r>
              <a:rPr lang="en-US" sz="2200" dirty="0"/>
              <a:t>Cathode Noise  </a:t>
            </a:r>
            <a:r>
              <a:rPr lang="en-US" sz="2200" dirty="0" err="1"/>
              <a:t>vs</a:t>
            </a:r>
            <a:r>
              <a:rPr lang="en-US" sz="2200" dirty="0"/>
              <a:t> </a:t>
            </a:r>
            <a:r>
              <a:rPr lang="en-US" sz="2200" dirty="0" smtClean="0"/>
              <a:t>Temp</a:t>
            </a:r>
            <a:br>
              <a:rPr lang="en-US" sz="2200" dirty="0" smtClean="0"/>
            </a:br>
            <a:r>
              <a:rPr lang="en-US" sz="2200" dirty="0" smtClean="0"/>
              <a:t>expect 10,000 to 40,000</a:t>
            </a:r>
            <a:br>
              <a:rPr lang="en-US" sz="2200" dirty="0" smtClean="0"/>
            </a:br>
            <a:r>
              <a:rPr lang="en-US" sz="2200" dirty="0" smtClean="0"/>
              <a:t>events/sec for 8” tube </a:t>
            </a:r>
            <a:r>
              <a:rPr lang="en-US" sz="2200" dirty="0" err="1" smtClean="0"/>
              <a:t>bialkali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365585" name="Rectangle 1041"/>
          <p:cNvSpPr>
            <a:spLocks noChangeArrowheads="1"/>
          </p:cNvSpPr>
          <p:nvPr/>
        </p:nvSpPr>
        <p:spPr bwMode="auto">
          <a:xfrm>
            <a:off x="4981575" y="56848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Borofloat33"/>
          <p:cNvPicPr>
            <a:picLocks noChangeAspect="1" noChangeArrowheads="1"/>
          </p:cNvPicPr>
          <p:nvPr/>
        </p:nvPicPr>
        <p:blipFill>
          <a:blip r:embed="rId2"/>
          <a:srcRect t="7939"/>
          <a:stretch>
            <a:fillRect/>
          </a:stretch>
        </p:blipFill>
        <p:spPr bwMode="auto">
          <a:xfrm>
            <a:off x="308382" y="3024569"/>
            <a:ext cx="4480740" cy="2543073"/>
          </a:xfrm>
          <a:prstGeom prst="rect">
            <a:avLst/>
          </a:prstGeom>
          <a:noFill/>
        </p:spPr>
      </p:pic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1189052" y="358349"/>
            <a:ext cx="7972455" cy="5847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Window of choice B33 - General </a:t>
            </a:r>
            <a:r>
              <a:rPr lang="en-US" sz="3200" dirty="0"/>
              <a:t>Parameters</a:t>
            </a:r>
            <a:endParaRPr lang="en-US" dirty="0"/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2351577" y="5753233"/>
            <a:ext cx="2428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B33 Composition</a:t>
            </a: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222249" y="5346700"/>
            <a:ext cx="3249083" cy="10936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u="sng" baseline="-25000" dirty="0"/>
              <a:t>Refractive </a:t>
            </a:r>
            <a:r>
              <a:rPr lang="en-US" u="sng" baseline="-25000" dirty="0" smtClean="0"/>
              <a:t>index</a:t>
            </a:r>
            <a:r>
              <a:rPr lang="en-US" u="sng" dirty="0" smtClean="0"/>
              <a:t>   </a:t>
            </a:r>
            <a:r>
              <a:rPr lang="en-US" baseline="-25000" dirty="0" smtClean="0"/>
              <a:t>@</a:t>
            </a:r>
            <a:r>
              <a:rPr lang="en-US" baseline="-25000" dirty="0"/>
              <a:t>400nm</a:t>
            </a:r>
          </a:p>
          <a:p>
            <a:pPr>
              <a:lnSpc>
                <a:spcPct val="90000"/>
              </a:lnSpc>
            </a:pPr>
            <a:r>
              <a:rPr lang="en-US" baseline="-25000" dirty="0"/>
              <a:t>B33     </a:t>
            </a:r>
            <a:r>
              <a:rPr lang="en-US" baseline="-25000" dirty="0" smtClean="0"/>
              <a:t>        1.47</a:t>
            </a:r>
            <a:endParaRPr lang="en-US" baseline="-25000" dirty="0"/>
          </a:p>
          <a:p>
            <a:pPr>
              <a:lnSpc>
                <a:spcPct val="90000"/>
              </a:lnSpc>
            </a:pPr>
            <a:r>
              <a:rPr lang="en-US" baseline="-25000" dirty="0"/>
              <a:t>Air	~1.0</a:t>
            </a:r>
          </a:p>
          <a:p>
            <a:pPr>
              <a:lnSpc>
                <a:spcPct val="90000"/>
              </a:lnSpc>
            </a:pPr>
            <a:r>
              <a:rPr lang="en-US" baseline="-25000" dirty="0"/>
              <a:t>Water	~1.32</a:t>
            </a:r>
            <a:endParaRPr lang="en-US" dirty="0"/>
          </a:p>
        </p:txBody>
      </p:sp>
      <p:sp>
        <p:nvSpPr>
          <p:cNvPr id="362502" name="Rectangle 6"/>
          <p:cNvSpPr>
            <a:spLocks noChangeArrowheads="1"/>
          </p:cNvSpPr>
          <p:nvPr/>
        </p:nvSpPr>
        <p:spPr bwMode="auto">
          <a:xfrm>
            <a:off x="307777" y="1037049"/>
            <a:ext cx="874395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The cathode substrate, window or window coating, affects the </a:t>
            </a:r>
            <a:br>
              <a:rPr lang="en-US" dirty="0"/>
            </a:br>
            <a:r>
              <a:rPr lang="en-US" dirty="0"/>
              <a:t>photocathode performance</a:t>
            </a:r>
            <a:r>
              <a:rPr lang="en-US" dirty="0" smtClean="0"/>
              <a:t>. </a:t>
            </a:r>
            <a:r>
              <a:rPr lang="en-US" dirty="0" err="1"/>
              <a:t>Borofloat</a:t>
            </a:r>
            <a:r>
              <a:rPr lang="en-US" dirty="0"/>
              <a:t> B33 Borosilicate</a:t>
            </a:r>
            <a:r>
              <a:rPr lang="en-US" dirty="0" smtClean="0"/>
              <a:t> has been </a:t>
            </a:r>
          </a:p>
          <a:p>
            <a:r>
              <a:rPr lang="en-US" dirty="0" smtClean="0"/>
              <a:t>tested, and </a:t>
            </a:r>
            <a:r>
              <a:rPr lang="en-US" u="sng" dirty="0" smtClean="0">
                <a:solidFill>
                  <a:srgbClr val="008000"/>
                </a:solidFill>
              </a:rPr>
              <a:t>it is a good </a:t>
            </a:r>
            <a:r>
              <a:rPr lang="en-US" dirty="0" smtClean="0"/>
              <a:t>photocathode substrate. BUT - it has </a:t>
            </a:r>
            <a:r>
              <a:rPr lang="en-US" dirty="0"/>
              <a:t>Tin </a:t>
            </a:r>
          </a:p>
          <a:p>
            <a:r>
              <a:rPr lang="en-US" dirty="0"/>
              <a:t>diffused into </a:t>
            </a:r>
            <a:r>
              <a:rPr lang="en-US" dirty="0" smtClean="0"/>
              <a:t>one side, so we polish it. Anti-reflection coatings </a:t>
            </a:r>
          </a:p>
          <a:p>
            <a:r>
              <a:rPr lang="en-US" dirty="0" smtClean="0"/>
              <a:t>not </a:t>
            </a:r>
            <a:r>
              <a:rPr lang="en-US" dirty="0" err="1" smtClean="0"/>
              <a:t>baselined</a:t>
            </a:r>
            <a:r>
              <a:rPr lang="en-US" dirty="0" smtClean="0"/>
              <a:t>, (5 to 9% reflectance in </a:t>
            </a:r>
            <a:r>
              <a:rPr lang="en-US" dirty="0" err="1" smtClean="0"/>
              <a:t>bandpass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9" name="Picture 5" descr="Transmittance.bmp"/>
          <p:cNvPicPr>
            <a:picLocks noChangeAspect="1" noChangeArrowheads="1"/>
          </p:cNvPicPr>
          <p:nvPr/>
        </p:nvPicPr>
        <p:blipFill>
          <a:blip r:embed="rId3"/>
          <a:srcRect l="51142" t="9267" b="9498"/>
          <a:stretch>
            <a:fillRect/>
          </a:stretch>
        </p:blipFill>
        <p:spPr bwMode="auto">
          <a:xfrm>
            <a:off x="5103302" y="3092411"/>
            <a:ext cx="3680473" cy="268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6111407" y="3745583"/>
            <a:ext cx="2685952" cy="5847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/>
              <a:t>Samples coated by Joe </a:t>
            </a:r>
            <a:r>
              <a:rPr lang="en-US" sz="1600" b="0" dirty="0" err="1"/>
              <a:t>Libera</a:t>
            </a:r>
            <a:r>
              <a:rPr lang="en-US" sz="1600" b="0" dirty="0"/>
              <a:t>,</a:t>
            </a:r>
            <a:r>
              <a:rPr lang="en-US" sz="1600" b="0" dirty="0" smtClean="0"/>
              <a:t> </a:t>
            </a:r>
            <a:br>
              <a:rPr lang="en-US" sz="1600" b="0" dirty="0" smtClean="0"/>
            </a:br>
            <a:r>
              <a:rPr lang="en-US" sz="1600" b="0" dirty="0" smtClean="0"/>
              <a:t>measured </a:t>
            </a:r>
            <a:r>
              <a:rPr lang="en-US" sz="1600" b="0" dirty="0"/>
              <a:t>by Lisa </a:t>
            </a:r>
            <a:r>
              <a:rPr lang="en-US" sz="1600" b="0" dirty="0" err="1"/>
              <a:t>Pawlowicz</a:t>
            </a:r>
            <a:r>
              <a:rPr lang="en-US" sz="1600" b="0" dirty="0"/>
              <a:t> </a:t>
            </a:r>
          </a:p>
        </p:txBody>
      </p:sp>
      <p:sp>
        <p:nvSpPr>
          <p:cNvPr id="11" name="Rectangle 1029"/>
          <p:cNvSpPr>
            <a:spLocks noChangeArrowheads="1"/>
          </p:cNvSpPr>
          <p:nvPr/>
        </p:nvSpPr>
        <p:spPr bwMode="auto">
          <a:xfrm>
            <a:off x="5057387" y="5805893"/>
            <a:ext cx="408661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B33</a:t>
            </a:r>
            <a:r>
              <a:rPr lang="en-US" sz="1800" dirty="0" smtClean="0"/>
              <a:t> Transmittance </a:t>
            </a:r>
            <a:r>
              <a:rPr lang="en-US" sz="1800" dirty="0"/>
              <a:t>is </a:t>
            </a:r>
            <a:r>
              <a:rPr lang="en-US" sz="1800" dirty="0" smtClean="0"/>
              <a:t>typical of  </a:t>
            </a:r>
            <a:r>
              <a:rPr lang="en-US" sz="1800" dirty="0" err="1" smtClean="0"/>
              <a:t>boro</a:t>
            </a:r>
            <a:r>
              <a:rPr lang="en-US" sz="1800" dirty="0" smtClean="0"/>
              <a:t>-silicate glasses. We have found no good under-layers yet. Will try </a:t>
            </a:r>
            <a:r>
              <a:rPr lang="en-US" sz="1800" dirty="0" err="1" smtClean="0"/>
              <a:t>MnO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393700"/>
            <a:ext cx="7772400" cy="11430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/>
              <a:t>Bialkali</a:t>
            </a:r>
            <a:r>
              <a:rPr lang="en-US" sz="2800" dirty="0"/>
              <a:t> Cathode</a:t>
            </a:r>
            <a:r>
              <a:rPr lang="en-US" sz="2800" dirty="0" smtClean="0"/>
              <a:t> Development </a:t>
            </a:r>
            <a:r>
              <a:rPr lang="en-US" sz="2800" dirty="0"/>
              <a:t>Program</a:t>
            </a:r>
          </a:p>
        </p:txBody>
      </p:sp>
      <p:sp>
        <p:nvSpPr>
          <p:cNvPr id="334868" name="Rectangle 20"/>
          <p:cNvSpPr>
            <a:spLocks noChangeArrowheads="1"/>
          </p:cNvSpPr>
          <p:nvPr/>
        </p:nvSpPr>
        <p:spPr bwMode="auto">
          <a:xfrm>
            <a:off x="561975" y="1222375"/>
            <a:ext cx="8241409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Small window cathode development, 1.22” </a:t>
            </a:r>
            <a:r>
              <a:rPr lang="en-US" dirty="0" smtClean="0"/>
              <a:t>samples, 4 per run</a:t>
            </a:r>
          </a:p>
          <a:p>
            <a:pPr lvl="1">
              <a:buFontTx/>
              <a:buChar char="-"/>
            </a:pPr>
            <a:r>
              <a:rPr lang="en-US" dirty="0"/>
              <a:t> Process samples to optimize QE and </a:t>
            </a:r>
            <a:r>
              <a:rPr lang="en-US" dirty="0" err="1"/>
              <a:t>bandpass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Study Na</a:t>
            </a:r>
            <a:r>
              <a:rPr lang="en-US" baseline="-25000" dirty="0" smtClean="0"/>
              <a:t>2</a:t>
            </a:r>
            <a:r>
              <a:rPr lang="en-US" dirty="0" smtClean="0"/>
              <a:t>KSb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CsSb cathodes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Used </a:t>
            </a:r>
            <a:r>
              <a:rPr lang="en-US" dirty="0"/>
              <a:t>several substrate materials, SiO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smtClean="0"/>
              <a:t>verified </a:t>
            </a:r>
            <a:r>
              <a:rPr lang="en-US" dirty="0"/>
              <a:t>B33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Tested </a:t>
            </a:r>
            <a:r>
              <a:rPr lang="en-US" dirty="0" err="1"/>
              <a:t>MgO</a:t>
            </a:r>
            <a:r>
              <a:rPr lang="en-US" dirty="0"/>
              <a:t>/ITO/conductor </a:t>
            </a:r>
            <a:r>
              <a:rPr lang="en-US" dirty="0" err="1"/>
              <a:t>underlayer</a:t>
            </a:r>
            <a:r>
              <a:rPr lang="en-US" dirty="0"/>
              <a:t> for cathodes</a:t>
            </a:r>
          </a:p>
          <a:p>
            <a:pPr lvl="1"/>
            <a:endParaRPr lang="en-US" dirty="0"/>
          </a:p>
          <a:p>
            <a:r>
              <a:rPr lang="en-US" dirty="0"/>
              <a:t>Large size window cathode study, </a:t>
            </a:r>
            <a:r>
              <a:rPr lang="en-US" dirty="0" smtClean="0"/>
              <a:t>8.7” </a:t>
            </a:r>
            <a:r>
              <a:rPr lang="en-US" dirty="0"/>
              <a:t>windows.</a:t>
            </a:r>
          </a:p>
          <a:p>
            <a:pPr lvl="1">
              <a:buFontTx/>
              <a:buChar char="-"/>
            </a:pPr>
            <a:r>
              <a:rPr lang="en-US" dirty="0" smtClean="0"/>
              <a:t> Developed </a:t>
            </a:r>
            <a:r>
              <a:rPr lang="en-US" dirty="0"/>
              <a:t>source alkali design for large cathodes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Developing </a:t>
            </a:r>
            <a:r>
              <a:rPr lang="en-US" dirty="0"/>
              <a:t>techniques to make larger area uniform QE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Optimization </a:t>
            </a:r>
            <a:r>
              <a:rPr lang="en-US" dirty="0"/>
              <a:t>cathode QE </a:t>
            </a:r>
            <a:r>
              <a:rPr lang="en-US" dirty="0" smtClean="0"/>
              <a:t>levels started</a:t>
            </a:r>
          </a:p>
          <a:p>
            <a:pPr lvl="1">
              <a:buFontTx/>
              <a:buChar char="-"/>
            </a:pPr>
            <a:r>
              <a:rPr lang="en-US" dirty="0" smtClean="0"/>
              <a:t> Decide if metal </a:t>
            </a:r>
            <a:r>
              <a:rPr lang="en-US" dirty="0"/>
              <a:t>conductor </a:t>
            </a:r>
            <a:r>
              <a:rPr lang="en-US" dirty="0" err="1"/>
              <a:t>underlayer</a:t>
            </a:r>
            <a:r>
              <a:rPr lang="en-US" dirty="0" smtClean="0"/>
              <a:t> is needed</a:t>
            </a:r>
          </a:p>
          <a:p>
            <a:pPr lvl="1">
              <a:buFontTx/>
              <a:buChar char="-"/>
            </a:pPr>
            <a:r>
              <a:rPr lang="en-US" dirty="0"/>
              <a:t> Test</a:t>
            </a:r>
            <a:r>
              <a:rPr lang="en-US" dirty="0" smtClean="0"/>
              <a:t> window </a:t>
            </a:r>
            <a:r>
              <a:rPr lang="en-US" dirty="0" err="1" smtClean="0"/>
              <a:t>metalization</a:t>
            </a:r>
            <a:r>
              <a:rPr lang="en-US" dirty="0" smtClean="0"/>
              <a:t> </a:t>
            </a:r>
            <a:r>
              <a:rPr lang="en-US" dirty="0"/>
              <a:t>and sealing techniques</a:t>
            </a:r>
          </a:p>
        </p:txBody>
      </p:sp>
      <p:sp>
        <p:nvSpPr>
          <p:cNvPr id="334869" name="Rectangle 21"/>
          <p:cNvSpPr>
            <a:spLocks noChangeArrowheads="1"/>
          </p:cNvSpPr>
          <p:nvPr/>
        </p:nvSpPr>
        <p:spPr bwMode="auto">
          <a:xfrm>
            <a:off x="6935788" y="3095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50" name="Picture 6" descr="LAPP_Cathode_Plan"/>
          <p:cNvPicPr>
            <a:picLocks noChangeAspect="1" noChangeArrowheads="1"/>
          </p:cNvPicPr>
          <p:nvPr/>
        </p:nvPicPr>
        <p:blipFill>
          <a:blip r:embed="rId2"/>
          <a:srcRect l="7425" t="7964" r="5177" b="7935"/>
          <a:stretch>
            <a:fillRect/>
          </a:stretch>
        </p:blipFill>
        <p:spPr bwMode="auto">
          <a:xfrm>
            <a:off x="363740" y="1220741"/>
            <a:ext cx="7019925" cy="5219700"/>
          </a:xfrm>
          <a:prstGeom prst="rect">
            <a:avLst/>
          </a:prstGeom>
          <a:noFill/>
        </p:spPr>
      </p:pic>
      <p:sp>
        <p:nvSpPr>
          <p:cNvPr id="364552" name="Line 8"/>
          <p:cNvSpPr>
            <a:spLocks noChangeShapeType="1"/>
          </p:cNvSpPr>
          <p:nvPr/>
        </p:nvSpPr>
        <p:spPr bwMode="auto">
          <a:xfrm>
            <a:off x="373265" y="3819478"/>
            <a:ext cx="23241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>
            <a:off x="3592762" y="3882930"/>
            <a:ext cx="3711575" cy="11128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554" name="Rectangle 10"/>
          <p:cNvSpPr>
            <a:spLocks noChangeArrowheads="1"/>
          </p:cNvSpPr>
          <p:nvPr/>
        </p:nvSpPr>
        <p:spPr bwMode="auto">
          <a:xfrm>
            <a:off x="2440004" y="144743"/>
            <a:ext cx="5198183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Work Flow Program for </a:t>
            </a:r>
            <a:r>
              <a:rPr lang="en-US" sz="2800" dirty="0" err="1"/>
              <a:t>Bialkali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Cathode </a:t>
            </a:r>
            <a:r>
              <a:rPr lang="en-US" sz="2800" dirty="0"/>
              <a:t>Development</a:t>
            </a:r>
          </a:p>
        </p:txBody>
      </p:sp>
      <p:grpSp>
        <p:nvGrpSpPr>
          <p:cNvPr id="364557" name="Group 13"/>
          <p:cNvGrpSpPr>
            <a:grpSpLocks/>
          </p:cNvGrpSpPr>
          <p:nvPr/>
        </p:nvGrpSpPr>
        <p:grpSpPr bwMode="auto">
          <a:xfrm>
            <a:off x="1174952" y="1676353"/>
            <a:ext cx="246063" cy="269875"/>
            <a:chOff x="5165" y="1445"/>
            <a:chExt cx="155" cy="170"/>
          </a:xfrm>
        </p:grpSpPr>
        <p:sp>
          <p:nvSpPr>
            <p:cNvPr id="364555" name="Line 11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56" name="Line 12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58" name="Group 14"/>
          <p:cNvGrpSpPr>
            <a:grpSpLocks/>
          </p:cNvGrpSpPr>
          <p:nvPr/>
        </p:nvGrpSpPr>
        <p:grpSpPr bwMode="auto">
          <a:xfrm>
            <a:off x="1127327" y="2165303"/>
            <a:ext cx="246063" cy="269875"/>
            <a:chOff x="5165" y="1445"/>
            <a:chExt cx="155" cy="170"/>
          </a:xfrm>
        </p:grpSpPr>
        <p:sp>
          <p:nvSpPr>
            <p:cNvPr id="364559" name="Line 15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60" name="Line 16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64" name="Group 20"/>
          <p:cNvGrpSpPr>
            <a:grpSpLocks/>
          </p:cNvGrpSpPr>
          <p:nvPr/>
        </p:nvGrpSpPr>
        <p:grpSpPr bwMode="auto">
          <a:xfrm>
            <a:off x="2198890" y="2768553"/>
            <a:ext cx="246062" cy="269875"/>
            <a:chOff x="5165" y="1445"/>
            <a:chExt cx="155" cy="170"/>
          </a:xfrm>
        </p:grpSpPr>
        <p:sp>
          <p:nvSpPr>
            <p:cNvPr id="364565" name="Line 21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66" name="Line 22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67" name="Group 23"/>
          <p:cNvGrpSpPr>
            <a:grpSpLocks/>
          </p:cNvGrpSpPr>
          <p:nvPr/>
        </p:nvGrpSpPr>
        <p:grpSpPr bwMode="auto">
          <a:xfrm>
            <a:off x="2243340" y="2109741"/>
            <a:ext cx="246062" cy="269875"/>
            <a:chOff x="5165" y="1445"/>
            <a:chExt cx="155" cy="170"/>
          </a:xfrm>
        </p:grpSpPr>
        <p:sp>
          <p:nvSpPr>
            <p:cNvPr id="364568" name="Line 24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69" name="Line 25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70" name="Group 26"/>
          <p:cNvGrpSpPr>
            <a:grpSpLocks/>
          </p:cNvGrpSpPr>
          <p:nvPr/>
        </p:nvGrpSpPr>
        <p:grpSpPr bwMode="auto">
          <a:xfrm>
            <a:off x="2235402" y="1604916"/>
            <a:ext cx="246063" cy="269875"/>
            <a:chOff x="5165" y="1445"/>
            <a:chExt cx="155" cy="170"/>
          </a:xfrm>
        </p:grpSpPr>
        <p:sp>
          <p:nvSpPr>
            <p:cNvPr id="364571" name="Line 27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72" name="Line 28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73" name="Group 29"/>
          <p:cNvGrpSpPr>
            <a:grpSpLocks/>
          </p:cNvGrpSpPr>
          <p:nvPr/>
        </p:nvGrpSpPr>
        <p:grpSpPr bwMode="auto">
          <a:xfrm>
            <a:off x="3480002" y="1809703"/>
            <a:ext cx="246063" cy="269875"/>
            <a:chOff x="5165" y="1445"/>
            <a:chExt cx="155" cy="170"/>
          </a:xfrm>
        </p:grpSpPr>
        <p:sp>
          <p:nvSpPr>
            <p:cNvPr id="364574" name="Line 30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75" name="Line 31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76" name="Group 32"/>
          <p:cNvGrpSpPr>
            <a:grpSpLocks/>
          </p:cNvGrpSpPr>
          <p:nvPr/>
        </p:nvGrpSpPr>
        <p:grpSpPr bwMode="auto">
          <a:xfrm>
            <a:off x="4527752" y="1825578"/>
            <a:ext cx="246063" cy="269875"/>
            <a:chOff x="5165" y="1445"/>
            <a:chExt cx="155" cy="170"/>
          </a:xfrm>
        </p:grpSpPr>
        <p:sp>
          <p:nvSpPr>
            <p:cNvPr id="364577" name="Line 33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78" name="Line 34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79" name="Group 35"/>
          <p:cNvGrpSpPr>
            <a:grpSpLocks/>
          </p:cNvGrpSpPr>
          <p:nvPr/>
        </p:nvGrpSpPr>
        <p:grpSpPr bwMode="auto">
          <a:xfrm>
            <a:off x="3799090" y="1373141"/>
            <a:ext cx="246062" cy="269875"/>
            <a:chOff x="5165" y="1445"/>
            <a:chExt cx="155" cy="170"/>
          </a:xfrm>
        </p:grpSpPr>
        <p:sp>
          <p:nvSpPr>
            <p:cNvPr id="364580" name="Line 36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81" name="Line 37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82" name="Group 38"/>
          <p:cNvGrpSpPr>
            <a:grpSpLocks/>
          </p:cNvGrpSpPr>
          <p:nvPr/>
        </p:nvGrpSpPr>
        <p:grpSpPr bwMode="auto">
          <a:xfrm>
            <a:off x="6300990" y="2154191"/>
            <a:ext cx="246062" cy="269875"/>
            <a:chOff x="5165" y="1445"/>
            <a:chExt cx="155" cy="170"/>
          </a:xfrm>
        </p:grpSpPr>
        <p:sp>
          <p:nvSpPr>
            <p:cNvPr id="364583" name="Line 39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84" name="Line 40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85" name="Group 41"/>
          <p:cNvGrpSpPr>
            <a:grpSpLocks/>
          </p:cNvGrpSpPr>
          <p:nvPr/>
        </p:nvGrpSpPr>
        <p:grpSpPr bwMode="auto">
          <a:xfrm>
            <a:off x="5435802" y="2260553"/>
            <a:ext cx="246063" cy="269875"/>
            <a:chOff x="5165" y="1445"/>
            <a:chExt cx="155" cy="170"/>
          </a:xfrm>
        </p:grpSpPr>
        <p:sp>
          <p:nvSpPr>
            <p:cNvPr id="364586" name="Line 42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87" name="Line 43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88" name="Group 44"/>
          <p:cNvGrpSpPr>
            <a:grpSpLocks/>
          </p:cNvGrpSpPr>
          <p:nvPr/>
        </p:nvGrpSpPr>
        <p:grpSpPr bwMode="auto">
          <a:xfrm>
            <a:off x="5680277" y="3668666"/>
            <a:ext cx="246063" cy="269875"/>
            <a:chOff x="5165" y="1445"/>
            <a:chExt cx="155" cy="170"/>
          </a:xfrm>
        </p:grpSpPr>
        <p:sp>
          <p:nvSpPr>
            <p:cNvPr id="364589" name="Line 45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90" name="Line 46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91" name="Group 47"/>
          <p:cNvGrpSpPr>
            <a:grpSpLocks/>
          </p:cNvGrpSpPr>
          <p:nvPr/>
        </p:nvGrpSpPr>
        <p:grpSpPr bwMode="auto">
          <a:xfrm>
            <a:off x="5373890" y="3140028"/>
            <a:ext cx="246062" cy="269875"/>
            <a:chOff x="5165" y="1445"/>
            <a:chExt cx="155" cy="170"/>
          </a:xfrm>
        </p:grpSpPr>
        <p:sp>
          <p:nvSpPr>
            <p:cNvPr id="364592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93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4594" name="Group 50"/>
          <p:cNvGrpSpPr>
            <a:grpSpLocks/>
          </p:cNvGrpSpPr>
          <p:nvPr/>
        </p:nvGrpSpPr>
        <p:grpSpPr bwMode="auto">
          <a:xfrm>
            <a:off x="6896302" y="3965528"/>
            <a:ext cx="246063" cy="269875"/>
            <a:chOff x="5165" y="1445"/>
            <a:chExt cx="155" cy="170"/>
          </a:xfrm>
        </p:grpSpPr>
        <p:sp>
          <p:nvSpPr>
            <p:cNvPr id="364595" name="Line 51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96" name="Line 52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4597" name="Line 53"/>
          <p:cNvSpPr>
            <a:spLocks noChangeShapeType="1"/>
          </p:cNvSpPr>
          <p:nvPr/>
        </p:nvSpPr>
        <p:spPr bwMode="auto">
          <a:xfrm>
            <a:off x="3311483" y="2775239"/>
            <a:ext cx="86965" cy="14011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598" name="Line 54"/>
          <p:cNvSpPr>
            <a:spLocks noChangeShapeType="1"/>
          </p:cNvSpPr>
          <p:nvPr/>
        </p:nvSpPr>
        <p:spPr bwMode="auto">
          <a:xfrm flipH="1">
            <a:off x="3366957" y="2617741"/>
            <a:ext cx="276225" cy="2984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79108" y="2902812"/>
            <a:ext cx="765329" cy="420541"/>
            <a:chOff x="1261531" y="2893334"/>
            <a:chExt cx="765329" cy="420541"/>
          </a:xfrm>
        </p:grpSpPr>
        <p:sp>
          <p:nvSpPr>
            <p:cNvPr id="364563" name="Line 19"/>
            <p:cNvSpPr>
              <a:spLocks noChangeShapeType="1"/>
            </p:cNvSpPr>
            <p:nvPr/>
          </p:nvSpPr>
          <p:spPr bwMode="auto">
            <a:xfrm>
              <a:off x="1286762" y="2893334"/>
              <a:ext cx="740098" cy="42054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 flipV="1">
              <a:off x="1261531" y="2918567"/>
              <a:ext cx="756919" cy="31120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06170" y="2920638"/>
            <a:ext cx="765329" cy="420541"/>
            <a:chOff x="1261531" y="2893334"/>
            <a:chExt cx="765329" cy="420541"/>
          </a:xfrm>
        </p:grpSpPr>
        <p:sp>
          <p:nvSpPr>
            <p:cNvPr id="53" name="Line 19"/>
            <p:cNvSpPr>
              <a:spLocks noChangeShapeType="1"/>
            </p:cNvSpPr>
            <p:nvPr/>
          </p:nvSpPr>
          <p:spPr bwMode="auto">
            <a:xfrm>
              <a:off x="1286762" y="2893334"/>
              <a:ext cx="740098" cy="42054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 flipV="1">
              <a:off x="1261531" y="2918567"/>
              <a:ext cx="756919" cy="31120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23"/>
          <p:cNvGrpSpPr>
            <a:grpSpLocks/>
          </p:cNvGrpSpPr>
          <p:nvPr/>
        </p:nvGrpSpPr>
        <p:grpSpPr bwMode="auto">
          <a:xfrm>
            <a:off x="2202306" y="5281638"/>
            <a:ext cx="246062" cy="269875"/>
            <a:chOff x="5165" y="1445"/>
            <a:chExt cx="155" cy="170"/>
          </a:xfrm>
        </p:grpSpPr>
        <p:sp>
          <p:nvSpPr>
            <p:cNvPr id="56" name="Line 24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5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47"/>
          <p:cNvGrpSpPr>
            <a:grpSpLocks/>
          </p:cNvGrpSpPr>
          <p:nvPr/>
        </p:nvGrpSpPr>
        <p:grpSpPr bwMode="auto">
          <a:xfrm>
            <a:off x="3431148" y="3559387"/>
            <a:ext cx="246062" cy="269875"/>
            <a:chOff x="5165" y="1445"/>
            <a:chExt cx="155" cy="170"/>
          </a:xfrm>
        </p:grpSpPr>
        <p:sp>
          <p:nvSpPr>
            <p:cNvPr id="59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47"/>
          <p:cNvGrpSpPr>
            <a:grpSpLocks/>
          </p:cNvGrpSpPr>
          <p:nvPr/>
        </p:nvGrpSpPr>
        <p:grpSpPr bwMode="auto">
          <a:xfrm>
            <a:off x="1158040" y="5104509"/>
            <a:ext cx="246062" cy="269875"/>
            <a:chOff x="5165" y="1445"/>
            <a:chExt cx="155" cy="170"/>
          </a:xfrm>
        </p:grpSpPr>
        <p:sp>
          <p:nvSpPr>
            <p:cNvPr id="62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6" name="Straight Connector 65"/>
          <p:cNvCxnSpPr/>
          <p:nvPr/>
        </p:nvCxnSpPr>
        <p:spPr bwMode="auto">
          <a:xfrm>
            <a:off x="1089145" y="4394068"/>
            <a:ext cx="194144" cy="1617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0128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1121502" y="4402157"/>
            <a:ext cx="153698" cy="1132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0128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67" name="Group 47"/>
          <p:cNvGrpSpPr>
            <a:grpSpLocks/>
          </p:cNvGrpSpPr>
          <p:nvPr/>
        </p:nvGrpSpPr>
        <p:grpSpPr bwMode="auto">
          <a:xfrm>
            <a:off x="3583548" y="4346765"/>
            <a:ext cx="246062" cy="269875"/>
            <a:chOff x="5165" y="1445"/>
            <a:chExt cx="155" cy="170"/>
          </a:xfrm>
        </p:grpSpPr>
        <p:sp>
          <p:nvSpPr>
            <p:cNvPr id="68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47"/>
          <p:cNvGrpSpPr>
            <a:grpSpLocks/>
          </p:cNvGrpSpPr>
          <p:nvPr/>
        </p:nvGrpSpPr>
        <p:grpSpPr bwMode="auto">
          <a:xfrm>
            <a:off x="2313482" y="4289902"/>
            <a:ext cx="246062" cy="269875"/>
            <a:chOff x="5165" y="1445"/>
            <a:chExt cx="155" cy="170"/>
          </a:xfrm>
        </p:grpSpPr>
        <p:sp>
          <p:nvSpPr>
            <p:cNvPr id="72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47"/>
          <p:cNvGrpSpPr>
            <a:grpSpLocks/>
          </p:cNvGrpSpPr>
          <p:nvPr/>
        </p:nvGrpSpPr>
        <p:grpSpPr bwMode="auto">
          <a:xfrm>
            <a:off x="3507723" y="5313449"/>
            <a:ext cx="246062" cy="269875"/>
            <a:chOff x="5165" y="1445"/>
            <a:chExt cx="155" cy="170"/>
          </a:xfrm>
        </p:grpSpPr>
        <p:sp>
          <p:nvSpPr>
            <p:cNvPr id="75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47"/>
          <p:cNvGrpSpPr>
            <a:grpSpLocks/>
          </p:cNvGrpSpPr>
          <p:nvPr/>
        </p:nvGrpSpPr>
        <p:grpSpPr bwMode="auto">
          <a:xfrm>
            <a:off x="4531358" y="4318333"/>
            <a:ext cx="246062" cy="269875"/>
            <a:chOff x="5165" y="1445"/>
            <a:chExt cx="155" cy="170"/>
          </a:xfrm>
        </p:grpSpPr>
        <p:sp>
          <p:nvSpPr>
            <p:cNvPr id="78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47"/>
          <p:cNvGrpSpPr>
            <a:grpSpLocks/>
          </p:cNvGrpSpPr>
          <p:nvPr/>
        </p:nvGrpSpPr>
        <p:grpSpPr bwMode="auto">
          <a:xfrm>
            <a:off x="6057333" y="5067038"/>
            <a:ext cx="246062" cy="269875"/>
            <a:chOff x="5165" y="1445"/>
            <a:chExt cx="155" cy="170"/>
          </a:xfrm>
        </p:grpSpPr>
        <p:sp>
          <p:nvSpPr>
            <p:cNvPr id="81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5450734" y="4394151"/>
            <a:ext cx="246062" cy="269875"/>
            <a:chOff x="5165" y="1445"/>
            <a:chExt cx="155" cy="170"/>
          </a:xfrm>
        </p:grpSpPr>
        <p:sp>
          <p:nvSpPr>
            <p:cNvPr id="84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47"/>
          <p:cNvGrpSpPr>
            <a:grpSpLocks/>
          </p:cNvGrpSpPr>
          <p:nvPr/>
        </p:nvGrpSpPr>
        <p:grpSpPr bwMode="auto">
          <a:xfrm>
            <a:off x="4332318" y="5484039"/>
            <a:ext cx="246062" cy="269875"/>
            <a:chOff x="5165" y="1445"/>
            <a:chExt cx="155" cy="170"/>
          </a:xfrm>
        </p:grpSpPr>
        <p:sp>
          <p:nvSpPr>
            <p:cNvPr id="87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47"/>
          <p:cNvGrpSpPr>
            <a:grpSpLocks/>
          </p:cNvGrpSpPr>
          <p:nvPr/>
        </p:nvGrpSpPr>
        <p:grpSpPr bwMode="auto">
          <a:xfrm>
            <a:off x="6598336" y="5513233"/>
            <a:ext cx="246062" cy="269875"/>
            <a:chOff x="5165" y="1445"/>
            <a:chExt cx="155" cy="170"/>
          </a:xfrm>
        </p:grpSpPr>
        <p:sp>
          <p:nvSpPr>
            <p:cNvPr id="90" name="Line 48"/>
            <p:cNvSpPr>
              <a:spLocks noChangeShapeType="1"/>
            </p:cNvSpPr>
            <p:nvPr/>
          </p:nvSpPr>
          <p:spPr bwMode="auto">
            <a:xfrm flipV="1">
              <a:off x="5214" y="1445"/>
              <a:ext cx="106" cy="1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9"/>
            <p:cNvSpPr>
              <a:spLocks noChangeShapeType="1"/>
            </p:cNvSpPr>
            <p:nvPr/>
          </p:nvSpPr>
          <p:spPr bwMode="auto">
            <a:xfrm>
              <a:off x="5165" y="1528"/>
              <a:ext cx="54" cy="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392920" y="1421593"/>
            <a:ext cx="17453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</a:t>
            </a:r>
          </a:p>
          <a:p>
            <a:r>
              <a:rPr lang="en-US" dirty="0" smtClean="0"/>
              <a:t>run all the </a:t>
            </a:r>
            <a:br>
              <a:rPr lang="en-US" dirty="0" smtClean="0"/>
            </a:br>
            <a:r>
              <a:rPr lang="en-US" dirty="0" smtClean="0"/>
              <a:t>processes.</a:t>
            </a:r>
            <a:br>
              <a:rPr lang="en-US" dirty="0" smtClean="0"/>
            </a:br>
            <a:r>
              <a:rPr lang="en-US" dirty="0" smtClean="0"/>
              <a:t>Now we </a:t>
            </a:r>
            <a:br>
              <a:rPr lang="en-US" dirty="0" smtClean="0"/>
            </a:br>
            <a:r>
              <a:rPr lang="en-US" dirty="0" smtClean="0"/>
              <a:t>need to </a:t>
            </a:r>
            <a:br>
              <a:rPr lang="en-US" dirty="0" smtClean="0"/>
            </a:br>
            <a:r>
              <a:rPr lang="en-US" dirty="0" smtClean="0"/>
              <a:t>optimize</a:t>
            </a:r>
            <a:br>
              <a:rPr lang="en-US" dirty="0" smtClean="0"/>
            </a:br>
            <a:r>
              <a:rPr lang="en-US" dirty="0" smtClean="0"/>
              <a:t>the 20cm</a:t>
            </a:r>
            <a:br>
              <a:rPr lang="en-US" dirty="0" smtClean="0"/>
            </a:br>
            <a:r>
              <a:rPr lang="en-US" dirty="0" smtClean="0"/>
              <a:t>depositions.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Slide Number Placeholder 4"/>
          <p:cNvSpPr txBox="1">
            <a:spLocks noGrp="1"/>
          </p:cNvSpPr>
          <p:nvPr/>
        </p:nvSpPr>
        <p:spPr bwMode="auto">
          <a:xfrm>
            <a:off x="6973888" y="6429375"/>
            <a:ext cx="19605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algn="r" defTabSz="865188"/>
            <a:fld id="{62C1A587-C93F-9241-BFB5-AA2BA79B5339}" type="slidenum">
              <a:rPr lang="en-US" sz="1300" b="0">
                <a:solidFill>
                  <a:schemeClr val="tx1"/>
                </a:solidFill>
              </a:rPr>
              <a:pPr algn="r" defTabSz="865188"/>
              <a:t>7</a:t>
            </a:fld>
            <a:endParaRPr lang="en-US" sz="1300" b="0">
              <a:solidFill>
                <a:schemeClr val="tx1"/>
              </a:solidFill>
            </a:endParaRPr>
          </a:p>
        </p:txBody>
      </p:sp>
      <p:sp>
        <p:nvSpPr>
          <p:cNvPr id="359431" name="Text Box 6"/>
          <p:cNvSpPr txBox="1">
            <a:spLocks noChangeArrowheads="1"/>
          </p:cNvSpPr>
          <p:nvPr/>
        </p:nvSpPr>
        <p:spPr bwMode="auto">
          <a:xfrm>
            <a:off x="4557713" y="1947863"/>
            <a:ext cx="4333875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 defTabSz="865188">
              <a:spcBef>
                <a:spcPct val="50000"/>
              </a:spcBef>
            </a:pPr>
            <a:endParaRPr lang="en-US" sz="1900">
              <a:solidFill>
                <a:schemeClr val="hlink"/>
              </a:solidFill>
            </a:endParaRPr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1359321" y="350795"/>
            <a:ext cx="72644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Tube Lab,</a:t>
            </a:r>
            <a:r>
              <a:rPr lang="en-US" sz="2800" dirty="0" smtClean="0"/>
              <a:t> 1.2” old sample </a:t>
            </a:r>
            <a:r>
              <a:rPr lang="en-US" sz="2800" dirty="0"/>
              <a:t>test/process station</a:t>
            </a:r>
            <a:r>
              <a:rPr lang="en-US" dirty="0"/>
              <a:t>.</a:t>
            </a:r>
          </a:p>
        </p:txBody>
      </p:sp>
      <p:pic>
        <p:nvPicPr>
          <p:cNvPr id="359433" name="Picture 9" descr="Cathode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314450"/>
            <a:ext cx="4895850" cy="3670300"/>
          </a:xfrm>
          <a:prstGeom prst="rect">
            <a:avLst/>
          </a:prstGeom>
          <a:noFill/>
        </p:spPr>
      </p:pic>
      <p:pic>
        <p:nvPicPr>
          <p:cNvPr id="359434" name="Picture 10" descr="Cathodetank"/>
          <p:cNvPicPr>
            <a:picLocks noChangeAspect="1" noChangeArrowheads="1"/>
          </p:cNvPicPr>
          <p:nvPr/>
        </p:nvPicPr>
        <p:blipFill>
          <a:blip r:embed="rId3"/>
          <a:srcRect l="9778" r="20862"/>
          <a:stretch>
            <a:fillRect/>
          </a:stretch>
        </p:blipFill>
        <p:spPr bwMode="auto">
          <a:xfrm>
            <a:off x="5278438" y="1198563"/>
            <a:ext cx="3625850" cy="3919537"/>
          </a:xfrm>
          <a:prstGeom prst="rect">
            <a:avLst/>
          </a:prstGeom>
          <a:noFill/>
        </p:spPr>
      </p:pic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317486" y="5089847"/>
            <a:ext cx="8462977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Small tank  used  to process alkali cathodes (33mm) and tubes of small area. Can take </a:t>
            </a:r>
            <a:r>
              <a:rPr lang="en-US" sz="2000" dirty="0" smtClean="0"/>
              <a:t>4-8 </a:t>
            </a:r>
            <a:r>
              <a:rPr lang="en-US" sz="2000" dirty="0"/>
              <a:t>samples/run.</a:t>
            </a:r>
            <a:r>
              <a:rPr lang="en-US" sz="2000" dirty="0" smtClean="0"/>
              <a:t> 7 runs </a:t>
            </a:r>
            <a:r>
              <a:rPr lang="en-US" sz="2000" dirty="0" smtClean="0"/>
              <a:t>done, more than 30 substrate coatings.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/>
              <a:t>    Small sample test runs</a:t>
            </a:r>
          </a:p>
          <a:p>
            <a:pPr>
              <a:buFontTx/>
              <a:buChar char="-"/>
            </a:pPr>
            <a:r>
              <a:rPr lang="en-US" sz="2000" dirty="0"/>
              <a:t>    Substrate material tests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08049" y="393700"/>
            <a:ext cx="8334273" cy="11430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700" dirty="0" err="1" smtClean="0"/>
              <a:t>Bialkali</a:t>
            </a:r>
            <a:r>
              <a:rPr lang="en-US" sz="2700" dirty="0" smtClean="0"/>
              <a:t> Cathode Process Development Program</a:t>
            </a:r>
            <a:endParaRPr lang="en-US" sz="2700" dirty="0"/>
          </a:p>
        </p:txBody>
      </p:sp>
      <p:sp>
        <p:nvSpPr>
          <p:cNvPr id="346118" name="Rectangle 1030"/>
          <p:cNvSpPr>
            <a:spLocks noChangeArrowheads="1"/>
          </p:cNvSpPr>
          <p:nvPr/>
        </p:nvSpPr>
        <p:spPr bwMode="auto">
          <a:xfrm>
            <a:off x="358073" y="5781727"/>
            <a:ext cx="858665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We </a:t>
            </a:r>
            <a:r>
              <a:rPr lang="en-US" sz="2000" dirty="0"/>
              <a:t>cut </a:t>
            </a:r>
            <a:r>
              <a:rPr lang="en-US" sz="2000" dirty="0" smtClean="0"/>
              <a:t>up 8.7” </a:t>
            </a:r>
            <a:r>
              <a:rPr lang="en-US" sz="2000" dirty="0"/>
              <a:t>B33</a:t>
            </a:r>
            <a:r>
              <a:rPr lang="en-US" sz="2000" dirty="0" smtClean="0"/>
              <a:t> windows </a:t>
            </a:r>
            <a:r>
              <a:rPr lang="en-US" sz="2000" dirty="0"/>
              <a:t>to make</a:t>
            </a:r>
            <a:r>
              <a:rPr lang="en-US" sz="2000" dirty="0" smtClean="0"/>
              <a:t> ~50 ea 1.22”</a:t>
            </a:r>
            <a:r>
              <a:rPr lang="en-US" sz="2000" dirty="0"/>
              <a:t> </a:t>
            </a:r>
            <a:r>
              <a:rPr lang="en-US" sz="2000" dirty="0" smtClean="0"/>
              <a:t>test samples. </a:t>
            </a:r>
            <a:br>
              <a:rPr lang="en-US" sz="2000" dirty="0" smtClean="0"/>
            </a:br>
            <a:r>
              <a:rPr lang="en-US" sz="2000" dirty="0" err="1" smtClean="0"/>
              <a:t>Inconel</a:t>
            </a:r>
            <a:r>
              <a:rPr lang="en-US" sz="2000" dirty="0" smtClean="0"/>
              <a:t> </a:t>
            </a:r>
            <a:r>
              <a:rPr lang="en-US" sz="2000" dirty="0"/>
              <a:t>annular electrodes </a:t>
            </a:r>
            <a:r>
              <a:rPr lang="en-US" sz="2000" dirty="0" smtClean="0"/>
              <a:t>were </a:t>
            </a:r>
            <a:r>
              <a:rPr lang="en-US" sz="2000" dirty="0"/>
              <a:t>evaporated just as they would be for In seals</a:t>
            </a:r>
            <a:endParaRPr lang="en-US" dirty="0"/>
          </a:p>
        </p:txBody>
      </p:sp>
      <p:pic>
        <p:nvPicPr>
          <p:cNvPr id="6" name="Picture 5" descr="Samplehold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878" y="2405804"/>
            <a:ext cx="4292772" cy="32195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1985" y="1830698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Window holder inside tank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59325" y="1896361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 holders and mask</a:t>
            </a:r>
            <a:endParaRPr lang="en-US" dirty="0"/>
          </a:p>
        </p:txBody>
      </p:sp>
      <p:pic>
        <p:nvPicPr>
          <p:cNvPr id="8" name="Picture 4" descr="B33 samples_06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16" y="2245852"/>
            <a:ext cx="3657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5742" y="1025632"/>
            <a:ext cx="8111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Small window cathode development, 1.22” samples</a:t>
            </a:r>
          </a:p>
          <a:p>
            <a:pPr lvl="1">
              <a:buFontTx/>
              <a:buChar char="-"/>
            </a:pPr>
            <a:r>
              <a:rPr lang="en-US" dirty="0" smtClean="0"/>
              <a:t> Processed samples to optimize QE and </a:t>
            </a:r>
            <a:r>
              <a:rPr lang="en-US" dirty="0" err="1" smtClean="0"/>
              <a:t>bandpass</a:t>
            </a:r>
            <a:endParaRPr lang="en-US" dirty="0" smtClean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13" y="290921"/>
            <a:ext cx="8229600" cy="639762"/>
          </a:xfrm>
        </p:spPr>
        <p:txBody>
          <a:bodyPr/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Bialkali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Photocathode Sample Tests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47846" y="1960315"/>
            <a:ext cx="4648200" cy="316753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ts val="2980"/>
              </a:lnSpc>
              <a:buNone/>
            </a:pPr>
            <a:r>
              <a:rPr lang="en-US" b="0" dirty="0" err="1" smtClean="0">
                <a:solidFill>
                  <a:srgbClr val="000000"/>
                </a:solidFill>
              </a:rPr>
              <a:t>Bialkali</a:t>
            </a:r>
            <a:r>
              <a:rPr lang="en-US" b="0" dirty="0" smtClean="0">
                <a:solidFill>
                  <a:srgbClr val="000000"/>
                </a:solidFill>
              </a:rPr>
              <a:t> test cathodes made on polished 31mm B33 windows gave the best results. The </a:t>
            </a:r>
            <a:r>
              <a:rPr lang="en-US" b="0" dirty="0" err="1" smtClean="0">
                <a:solidFill>
                  <a:srgbClr val="000000"/>
                </a:solidFill>
              </a:rPr>
              <a:t>KCsSb</a:t>
            </a:r>
            <a:r>
              <a:rPr lang="en-US" b="0" dirty="0" smtClean="0">
                <a:solidFill>
                  <a:srgbClr val="000000"/>
                </a:solidFill>
              </a:rPr>
              <a:t> does not perform as well</a:t>
            </a:r>
            <a:r>
              <a:rPr lang="en-US" b="0" dirty="0" smtClean="0">
                <a:solidFill>
                  <a:srgbClr val="000000"/>
                </a:solidFill>
              </a:rPr>
              <a:t> as </a:t>
            </a:r>
            <a:r>
              <a:rPr lang="en-US" b="0" dirty="0" smtClean="0">
                <a:solidFill>
                  <a:srgbClr val="000000"/>
                </a:solidFill>
              </a:rPr>
              <a:t>Na</a:t>
            </a:r>
            <a:r>
              <a:rPr lang="en-US" b="0" baseline="-25000" dirty="0" smtClean="0">
                <a:solidFill>
                  <a:srgbClr val="000000"/>
                </a:solidFill>
              </a:rPr>
              <a:t>2</a:t>
            </a:r>
            <a:r>
              <a:rPr lang="en-US" b="0" dirty="0" smtClean="0">
                <a:solidFill>
                  <a:srgbClr val="000000"/>
                </a:solidFill>
              </a:rPr>
              <a:t>KSb</a:t>
            </a:r>
            <a:r>
              <a:rPr lang="en-US" b="0" dirty="0" smtClean="0">
                <a:solidFill>
                  <a:srgbClr val="000000"/>
                </a:solidFill>
              </a:rPr>
              <a:t> in the transfer cathode situation expected for the 8” tubes. </a:t>
            </a:r>
            <a:r>
              <a:rPr lang="en-US" b="0" dirty="0" smtClean="0">
                <a:solidFill>
                  <a:srgbClr val="000000"/>
                </a:solidFill>
              </a:rPr>
              <a:t>Na</a:t>
            </a:r>
            <a:r>
              <a:rPr lang="en-US" b="0" baseline="-25000" dirty="0" smtClean="0">
                <a:solidFill>
                  <a:srgbClr val="000000"/>
                </a:solidFill>
              </a:rPr>
              <a:t>2</a:t>
            </a:r>
            <a:r>
              <a:rPr lang="en-US" b="0" dirty="0" smtClean="0">
                <a:solidFill>
                  <a:srgbClr val="000000"/>
                </a:solidFill>
              </a:rPr>
              <a:t>KSb hot, right after deposition, also improves after cool down. 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19" y="1303425"/>
            <a:ext cx="8382000" cy="61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17375E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Cathode test runs with </a:t>
            </a:r>
            <a:r>
              <a:rPr lang="en-US" sz="2000" dirty="0" err="1" smtClean="0">
                <a:solidFill>
                  <a:srgbClr val="000000"/>
                </a:solidFill>
              </a:rPr>
              <a:t>KCsSb</a:t>
            </a:r>
            <a:r>
              <a:rPr lang="en-US" sz="2000" dirty="0" smtClean="0">
                <a:solidFill>
                  <a:srgbClr val="000000"/>
                </a:solidFill>
              </a:rPr>
              <a:t> and Na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KSb cathodes on borofloat-33 windows. </a:t>
            </a:r>
            <a:r>
              <a:rPr lang="en-US" sz="2000" dirty="0" smtClean="0">
                <a:solidFill>
                  <a:srgbClr val="0000FF"/>
                </a:solidFill>
              </a:rPr>
              <a:t>Na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KSb &gt;20% QE achieved, QE uniformity better than ± 15%.</a:t>
            </a:r>
          </a:p>
        </p:txBody>
      </p:sp>
      <p:pic>
        <p:nvPicPr>
          <p:cNvPr id="10" name="Picture 9" descr="Bialk 6AB QE 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5366" y="1908841"/>
            <a:ext cx="4231224" cy="40069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r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FC0128"/>
      </a:accent1>
      <a:accent2>
        <a:srgbClr val="114FFB"/>
      </a:accent2>
      <a:accent3>
        <a:srgbClr val="FFFFFF"/>
      </a:accent3>
      <a:accent4>
        <a:srgbClr val="DADADA"/>
      </a:accent4>
      <a:accent5>
        <a:srgbClr val="FDAAAC"/>
      </a:accent5>
      <a:accent6>
        <a:srgbClr val="0E47E3"/>
      </a:accent6>
      <a:hlink>
        <a:srgbClr val="114FFB"/>
      </a:hlink>
      <a:folHlink>
        <a:srgbClr val="8CF4EA"/>
      </a:folHlink>
    </a:clrScheme>
    <a:fontScheme name="cd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d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Documents:Documents:GALEX:CDR:cdr.ppt</Template>
  <TotalTime>2071</TotalTime>
  <Words>1592</Words>
  <Application>Microsoft Macintosh PowerPoint</Application>
  <PresentationFormat>Overhead</PresentationFormat>
  <Paragraphs>164</Paragraphs>
  <Slides>20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cdr</vt:lpstr>
      <vt:lpstr>Document</vt:lpstr>
      <vt:lpstr>Slide 1</vt:lpstr>
      <vt:lpstr>Slide 2</vt:lpstr>
      <vt:lpstr>Slide 3</vt:lpstr>
      <vt:lpstr>Slide 4</vt:lpstr>
      <vt:lpstr>Bialkali Cathode Development Program</vt:lpstr>
      <vt:lpstr>Slide 6</vt:lpstr>
      <vt:lpstr>Slide 7</vt:lpstr>
      <vt:lpstr>Bialkali Cathode Process Development Program</vt:lpstr>
      <vt:lpstr>Bialkali Photocathode Sample Tests</vt:lpstr>
      <vt:lpstr>Slide 10</vt:lpstr>
      <vt:lpstr>Cathode/Substrate Materials Summary</vt:lpstr>
      <vt:lpstr>8” Cathode Process Development</vt:lpstr>
      <vt:lpstr>8.7” Photo-Cathode / Seal test Chamber</vt:lpstr>
      <vt:lpstr>8.7” Photo-Cathode / Seal test Chamber</vt:lpstr>
      <vt:lpstr>Slide 15</vt:lpstr>
      <vt:lpstr>8” Photocathode First Process, System Load</vt:lpstr>
      <vt:lpstr>Photocathode Preparation and Deposition</vt:lpstr>
      <vt:lpstr>Photocathode Deposition</vt:lpstr>
      <vt:lpstr>First 8” 7.5” Bialkali Photocathode</vt:lpstr>
      <vt:lpstr>8in Photocathode First Try</vt:lpstr>
    </vt:vector>
  </TitlesOfParts>
  <Company>SSL UCB EAG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Oswald Siegmund</dc:creator>
  <cp:lastModifiedBy>robertl</cp:lastModifiedBy>
  <cp:revision>293</cp:revision>
  <cp:lastPrinted>2003-06-23T21:35:44Z</cp:lastPrinted>
  <dcterms:created xsi:type="dcterms:W3CDTF">2011-12-09T05:32:01Z</dcterms:created>
  <dcterms:modified xsi:type="dcterms:W3CDTF">2011-12-09T07:32:24Z</dcterms:modified>
</cp:coreProperties>
</file>