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68" r:id="rId3"/>
    <p:sldId id="264" r:id="rId4"/>
    <p:sldId id="269" r:id="rId5"/>
    <p:sldId id="257" r:id="rId6"/>
    <p:sldId id="258" r:id="rId7"/>
    <p:sldId id="259" r:id="rId8"/>
    <p:sldId id="270" r:id="rId9"/>
    <p:sldId id="262" r:id="rId10"/>
    <p:sldId id="263" r:id="rId11"/>
    <p:sldId id="271" r:id="rId12"/>
    <p:sldId id="272" r:id="rId13"/>
    <p:sldId id="260" r:id="rId14"/>
    <p:sldId id="274" r:id="rId15"/>
    <p:sldId id="273" r:id="rId16"/>
    <p:sldId id="278" r:id="rId17"/>
    <p:sldId id="261" r:id="rId18"/>
    <p:sldId id="275" r:id="rId19"/>
    <p:sldId id="276" r:id="rId20"/>
    <p:sldId id="286" r:id="rId21"/>
    <p:sldId id="265" r:id="rId22"/>
    <p:sldId id="277" r:id="rId23"/>
    <p:sldId id="347" r:id="rId24"/>
    <p:sldId id="357" r:id="rId25"/>
    <p:sldId id="349" r:id="rId26"/>
    <p:sldId id="350" r:id="rId27"/>
    <p:sldId id="352" r:id="rId28"/>
    <p:sldId id="267" r:id="rId29"/>
    <p:sldId id="355" r:id="rId30"/>
    <p:sldId id="356" r:id="rId31"/>
    <p:sldId id="354" r:id="rId32"/>
    <p:sldId id="288" r:id="rId33"/>
    <p:sldId id="353" r:id="rId34"/>
    <p:sldId id="287" r:id="rId35"/>
    <p:sldId id="343" r:id="rId36"/>
    <p:sldId id="345" r:id="rId37"/>
    <p:sldId id="344" r:id="rId38"/>
    <p:sldId id="291" r:id="rId39"/>
    <p:sldId id="29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53A1D7-9270-D5B7-A745-958FD262F3FA}" v="164" dt="2024-07-18T16:10:49.012"/>
    <p1510:client id="{14D45CE7-546F-48FB-9F8D-F5874E8D2131}" v="6" dt="2024-07-18T13:53:08.102"/>
    <p1510:client id="{6D1D2F0B-6C28-E446-B608-45D7B084FB3C}" v="1727" dt="2024-07-18T15:54:22.1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53685;&#54633;%20&#47928;&#49436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53685;&#54633;%20&#47928;&#49436;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&#53685;&#54633;%20&#47928;&#49436;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&#53685;&#54633;%20&#47928;&#49436;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Sheet1!$E$1:$E$15</c:f>
              <c:numCache>
                <c:formatCode>General</c:formatCode>
                <c:ptCount val="15"/>
                <c:pt idx="0">
                  <c:v>0.5</c:v>
                </c:pt>
                <c:pt idx="1">
                  <c:v>0.63048966023336905</c:v>
                </c:pt>
                <c:pt idx="2">
                  <c:v>0.73499807288824504</c:v>
                </c:pt>
                <c:pt idx="3">
                  <c:v>0.79271700734799766</c:v>
                </c:pt>
                <c:pt idx="4">
                  <c:v>0.79215428926345854</c:v>
                </c:pt>
                <c:pt idx="5">
                  <c:v>0.73342195906637642</c:v>
                </c:pt>
                <c:pt idx="6">
                  <c:v>0.62821396407014907</c:v>
                </c:pt>
                <c:pt idx="7">
                  <c:v>0.49747782578985539</c:v>
                </c:pt>
                <c:pt idx="8">
                  <c:v>0.36724386701154438</c:v>
                </c:pt>
                <c:pt idx="9">
                  <c:v>0.26344242367214132</c:v>
                </c:pt>
                <c:pt idx="10">
                  <c:v>0.20674096470047093</c:v>
                </c:pt>
                <c:pt idx="11">
                  <c:v>0.20842907917945375</c:v>
                </c:pt>
                <c:pt idx="12">
                  <c:v>0.2681706537332037</c:v>
                </c:pt>
                <c:pt idx="13">
                  <c:v>0.37407079464804233</c:v>
                </c:pt>
                <c:pt idx="14">
                  <c:v>0.50504417014530489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B43-4DA7-B319-4BBD45C135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11617375"/>
        <c:axId val="1711607391"/>
        <c:extLst/>
      </c:scatterChart>
      <c:valAx>
        <c:axId val="1711617375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11607391"/>
        <c:crosses val="autoZero"/>
        <c:crossBetween val="midCat"/>
      </c:valAx>
      <c:valAx>
        <c:axId val="17116073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1161737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Sheet1!$E$4:$E$18</c:f>
              <c:numCache>
                <c:formatCode>General</c:formatCode>
                <c:ptCount val="15"/>
                <c:pt idx="0">
                  <c:v>0.79271700734799766</c:v>
                </c:pt>
                <c:pt idx="1">
                  <c:v>0.79215428926345854</c:v>
                </c:pt>
                <c:pt idx="2">
                  <c:v>0.73342195906637642</c:v>
                </c:pt>
                <c:pt idx="3">
                  <c:v>0.62821396407014907</c:v>
                </c:pt>
                <c:pt idx="4">
                  <c:v>0.49747782578985539</c:v>
                </c:pt>
                <c:pt idx="5">
                  <c:v>0.36724386701154438</c:v>
                </c:pt>
                <c:pt idx="6">
                  <c:v>0.26344242367214132</c:v>
                </c:pt>
                <c:pt idx="7">
                  <c:v>0.20674096470047093</c:v>
                </c:pt>
                <c:pt idx="8">
                  <c:v>0.20842907917945375</c:v>
                </c:pt>
                <c:pt idx="9">
                  <c:v>0.2681706537332037</c:v>
                </c:pt>
                <c:pt idx="10">
                  <c:v>0.37407079464804233</c:v>
                </c:pt>
                <c:pt idx="11">
                  <c:v>0.50504417014530489</c:v>
                </c:pt>
                <c:pt idx="12">
                  <c:v>0.63501322213418532</c:v>
                </c:pt>
                <c:pt idx="13">
                  <c:v>0.73810035915474581</c:v>
                </c:pt>
                <c:pt idx="14">
                  <c:v>0.79378033480585997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E58-438C-B6B7-7FAC9F8B04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11617375"/>
        <c:axId val="1711607391"/>
        <c:extLst/>
      </c:scatterChart>
      <c:valAx>
        <c:axId val="1711617375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11607391"/>
        <c:crosses val="autoZero"/>
        <c:crossBetween val="midCat"/>
      </c:valAx>
      <c:valAx>
        <c:axId val="17116073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1161737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Sheet1!$E$7:$E$21</c:f>
              <c:numCache>
                <c:formatCode>General</c:formatCode>
                <c:ptCount val="15"/>
                <c:pt idx="0">
                  <c:v>0.62821396407014907</c:v>
                </c:pt>
                <c:pt idx="1">
                  <c:v>0.49747782578985539</c:v>
                </c:pt>
                <c:pt idx="2">
                  <c:v>0.36724386701154438</c:v>
                </c:pt>
                <c:pt idx="3">
                  <c:v>0.26344242367214132</c:v>
                </c:pt>
                <c:pt idx="4">
                  <c:v>0.20674096470047093</c:v>
                </c:pt>
                <c:pt idx="5">
                  <c:v>0.20842907917945375</c:v>
                </c:pt>
                <c:pt idx="6">
                  <c:v>0.2681706537332037</c:v>
                </c:pt>
                <c:pt idx="7">
                  <c:v>0.37407079464804233</c:v>
                </c:pt>
                <c:pt idx="8">
                  <c:v>0.50504417014530489</c:v>
                </c:pt>
                <c:pt idx="9">
                  <c:v>0.63501322213418532</c:v>
                </c:pt>
                <c:pt idx="10">
                  <c:v>0.73810035915474581</c:v>
                </c:pt>
                <c:pt idx="11">
                  <c:v>0.79378033480585997</c:v>
                </c:pt>
                <c:pt idx="12">
                  <c:v>0.79096694325352579</c:v>
                </c:pt>
                <c:pt idx="13">
                  <c:v>0.73022034706024652</c:v>
                </c:pt>
                <c:pt idx="14">
                  <c:v>0.62363554557252698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CAC-41CA-B648-03846AA2C6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11617375"/>
        <c:axId val="1711607391"/>
        <c:extLst/>
      </c:scatterChart>
      <c:valAx>
        <c:axId val="1711617375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11607391"/>
        <c:crosses val="autoZero"/>
        <c:crossBetween val="midCat"/>
      </c:valAx>
      <c:valAx>
        <c:axId val="17116073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1161737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Sheet1!$E$10:$E$24</c:f>
              <c:numCache>
                <c:formatCode>General</c:formatCode>
                <c:ptCount val="15"/>
                <c:pt idx="0">
                  <c:v>0.26344242367214132</c:v>
                </c:pt>
                <c:pt idx="1">
                  <c:v>0.20674096470047093</c:v>
                </c:pt>
                <c:pt idx="2">
                  <c:v>0.20842907917945375</c:v>
                </c:pt>
                <c:pt idx="3">
                  <c:v>0.2681706537332037</c:v>
                </c:pt>
                <c:pt idx="4">
                  <c:v>0.37407079464804233</c:v>
                </c:pt>
                <c:pt idx="5">
                  <c:v>0.50504417014530489</c:v>
                </c:pt>
                <c:pt idx="6">
                  <c:v>0.63501322213418532</c:v>
                </c:pt>
                <c:pt idx="7">
                  <c:v>0.73810035915474581</c:v>
                </c:pt>
                <c:pt idx="8">
                  <c:v>0.79378033480585997</c:v>
                </c:pt>
                <c:pt idx="9">
                  <c:v>0.79096694325352579</c:v>
                </c:pt>
                <c:pt idx="10">
                  <c:v>0.73022034706024652</c:v>
                </c:pt>
                <c:pt idx="11">
                  <c:v>0.62363554557252698</c:v>
                </c:pt>
                <c:pt idx="12">
                  <c:v>0.4924341904569024</c:v>
                </c:pt>
                <c:pt idx="13">
                  <c:v>0.36273923186740364</c:v>
                </c:pt>
                <c:pt idx="14">
                  <c:v>0.26037368767969993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A99-4DDD-9645-4F352E239F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11617375"/>
        <c:axId val="1711607391"/>
        <c:extLst/>
      </c:scatterChart>
      <c:valAx>
        <c:axId val="1711617375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11607391"/>
        <c:crosses val="autoZero"/>
        <c:crossBetween val="midCat"/>
      </c:valAx>
      <c:valAx>
        <c:axId val="17116073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1161737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E300BA-677D-47BD-B9B4-655489267C69}" type="datetimeFigureOut">
              <a:rPr lang="ko-KR" altLang="en-US" smtClean="0"/>
              <a:t>2024-07-18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9CCD2-C04F-4E22-AD20-66C4DF489A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4285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Hello again. I will present the details of the analog part of the chip for 30 minutes, and after that </a:t>
            </a:r>
            <a:r>
              <a:rPr lang="en-US" err="1"/>
              <a:t>Ahan</a:t>
            </a:r>
            <a:r>
              <a:rPr lang="en-US"/>
              <a:t> and Andrew will present the digital part for another 15 minutes.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9CCD2-C04F-4E22-AD20-66C4DF489ABC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0344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eb6a545df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eb6a545df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sz="1200"/>
              <a:t>We concluded that in terms of timing resolution, the return diminishes as Signal to noise ratios reach 1/1000 or 10 effective bits. (next) In this region, sampling time jitter has a greater impact on the overall timing resolution.</a:t>
            </a:r>
          </a:p>
          <a:p>
            <a:pPr marL="0" indent="0">
              <a:buNone/>
            </a:pPr>
            <a:endParaRPr lang="en-US" altLang="ko-KR" sz="1200"/>
          </a:p>
          <a:p>
            <a:pPr marL="0" indent="0">
              <a:buNone/>
            </a:pPr>
            <a:r>
              <a:rPr lang="en-US" altLang="ko-KR" sz="1200"/>
              <a:t>Time differences between samples are determined by a voltage-controlled delay line, which is an array of transistors, usually MOSFETs, in which a signal propagates through the array at a desired rate.</a:t>
            </a:r>
          </a:p>
          <a:p>
            <a:pPr marL="0" indent="0">
              <a:buNone/>
            </a:pPr>
            <a:r>
              <a:rPr lang="en-US" altLang="ko-KR" sz="1200"/>
              <a:t>However, no chip manufacturing process is perfect, so each element of the VCDL has a different time offset.</a:t>
            </a:r>
          </a:p>
          <a:p>
            <a:pPr marL="0" indent="0">
              <a:buNone/>
            </a:pPr>
            <a:r>
              <a:rPr lang="en-US" altLang="ko-KR" sz="1200"/>
              <a:t>It is necessary to measure each time offset to correctly sample a signal.</a:t>
            </a:r>
          </a:p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ACDA7-6B74-4209-BCB3-91F57DA7FC81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5573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sz="1200" dirty="0"/>
              <a:t>To reduce the sample time uncertainty, we have developed a method to measure the time offset of each sample.</a:t>
            </a:r>
          </a:p>
          <a:p>
            <a:pPr marL="0" indent="0">
              <a:buNone/>
            </a:pPr>
            <a:r>
              <a:rPr lang="en-US" altLang="ko-KR" sz="1200" dirty="0"/>
              <a:t>1. Measure many events of a sine wave.</a:t>
            </a:r>
          </a:p>
          <a:p>
            <a:pPr marL="0" indent="0">
              <a:buNone/>
            </a:pPr>
            <a:r>
              <a:rPr lang="en-US" altLang="ko-KR" sz="1200" dirty="0"/>
              <a:t>2. Plot Summation vs. Difference of two adjacent samples, over all events, should form an ellipse.</a:t>
            </a:r>
          </a:p>
          <a:p>
            <a:pPr marL="0" indent="0">
              <a:buNone/>
            </a:pPr>
            <a:r>
              <a:rPr lang="en-US" altLang="ko-KR" sz="1200" dirty="0"/>
              <a:t>3. Time offset can be determined from the coefficients.</a:t>
            </a:r>
          </a:p>
          <a:p>
            <a:pPr marL="0" indent="0">
              <a:buNone/>
            </a:pPr>
            <a:endParaRPr lang="en-US" altLang="ko-KR" sz="1200"/>
          </a:p>
          <a:p>
            <a:pPr marL="0" indent="0">
              <a:buNone/>
            </a:pPr>
            <a:r>
              <a:rPr lang="en-US" altLang="ko-KR" sz="1200" dirty="0"/>
              <a:t>The diagram explains which event corresponds to which dot in the ellipse plot, which is the actual measurement data of PSEC4.</a:t>
            </a:r>
          </a:p>
          <a:p>
            <a:pPr marL="0" indent="0">
              <a:buNone/>
            </a:pPr>
            <a:endParaRPr lang="en-US" altLang="ko-KR" sz="1200"/>
          </a:p>
          <a:p>
            <a:pPr marL="0" indent="0">
              <a:buNone/>
            </a:pPr>
            <a:r>
              <a:rPr lang="en-US" altLang="ko-KR" sz="1200" dirty="0"/>
              <a:t>When you think about it, the plot does not have to be on two adjacent samples, but samples that are m samples apart. This way the effect of voltage noise of each sample on the time offset is smaller.</a:t>
            </a:r>
          </a:p>
          <a:p>
            <a:pPr marL="0" indent="0">
              <a:buNone/>
            </a:pPr>
            <a:r>
              <a:rPr lang="en-US" altLang="ko-KR" sz="1200" dirty="0"/>
              <a:t>In other words, the sampled curve is more like a smooth ellipse as m gets larger.</a:t>
            </a:r>
          </a:p>
          <a:p>
            <a:pPr marL="0" indent="0">
              <a:buNone/>
            </a:pPr>
            <a:r>
              <a:rPr lang="en-US" altLang="ko-KR" sz="1200" dirty="0"/>
              <a:t>However, the time difference cannot be larger than one fourth of the period of the sine wave, which in our case corresponded to m equal to about 10.</a:t>
            </a:r>
          </a:p>
          <a:p>
            <a:pPr marL="0" indent="0">
              <a:buNone/>
            </a:pPr>
            <a:endParaRPr lang="en-US" altLang="ko-KR" sz="1200"/>
          </a:p>
          <a:p>
            <a:pPr marL="0" indent="0">
              <a:buNone/>
            </a:pPr>
            <a:r>
              <a:rPr lang="en-US" altLang="ko-KR" sz="1200" dirty="0"/>
              <a:t>When we look at the right ellipse plot,</a:t>
            </a:r>
            <a:endParaRPr lang="en-US" altLang="ko-KR" dirty="0"/>
          </a:p>
          <a:p>
            <a:r>
              <a:rPr lang="en-US" altLang="ko-KR" dirty="0"/>
              <a:t>Higher voltage Noise results in a fainter, more spread curve.</a:t>
            </a:r>
          </a:p>
          <a:p>
            <a:r>
              <a:rPr lang="en-US" altLang="ko-KR" dirty="0"/>
              <a:t>The nonlinearity of the overall system results in a distorted curve </a:t>
            </a:r>
            <a:endParaRPr lang="ko-KR" altLang="en-US" dirty="0"/>
          </a:p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ACDA7-6B74-4209-BCB3-91F57DA7FC81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597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9CCD2-C04F-4E22-AD20-66C4DF489ABC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1102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9CCD2-C04F-4E22-AD20-66C4DF489ABC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7389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9CCD2-C04F-4E22-AD20-66C4DF489ABC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9817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9CCD2-C04F-4E22-AD20-66C4DF489ABC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9817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eaf13e891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eaf13e891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External rstn on startup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Time breaks represent at minimum 7 iclk cycles without an sclk edge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Only one internal reset after every transaction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Talk about addressing scheme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eb6a545df4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Address is a binary number (0-59)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Load_cnt_ser holds which analog channel is active (00000001, 00000010, 00000100…)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Only 1 bit will be a 1, all others will be a 0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Select reg is a 3 bit number that will increment 0 through 6, going through all of the registers in a given channel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After all registers are incremented through, Load_cnt_ser increments, starting in a new analog channel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After channel 8, register 6 is incremented through, Address = 60, an invalid address and nothing will happen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Will be required to wait for iclk reset</a:t>
            </a:r>
            <a:endParaRPr/>
          </a:p>
        </p:txBody>
      </p:sp>
      <p:sp>
        <p:nvSpPr>
          <p:cNvPr id="97" name="Google Shape;97;g2eb6a545df4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Google Shape;98;g2eb6a545df4_2_0:notes"/>
          <p:cNvSpPr txBox="1">
            <a:spLocks noGrp="1"/>
          </p:cNvSpPr>
          <p:nvPr>
            <p:ph type="body" idx="4294967295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Address is a binary number (0-59)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Load_cnt_ser holds which analog channel is active (00000001, 00000010, 00000100…)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Only 1 bit will be a 1, all others will be a 0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Select reg is a 3 bit number that will increment 0 through 6, going through all of the registers in a given channel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After all registers are incremented through, Load_cnt_ser increments, starting in a new analog channel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After channel 8, register 6 is incremented through, Address = 60, an invalid address and nothing will happen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Will be required to wait for iclk reset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eaf13e891d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eaf13e891d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76fd272e8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76fd272e8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1463D-0290-69A0-9E87-8FA2359D5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73D177-FA89-A7C6-60D2-76463CA341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006A9-316F-BE9C-98E5-92E39A9D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9AA1-4F22-0946-8DA6-50C7FC2881B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595A3-829D-4687-A41F-39AB0CA22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797D8-3BB6-62AA-4541-6F1014EBE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B5D14-6569-1942-8DC8-289B8A3BF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00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02C04-77CE-A584-4F01-FA0790890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A31A44-C0CD-EA9B-684E-0F73C95B1E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476F3-5966-FE78-AFEC-BE04463D5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9AA1-4F22-0946-8DA6-50C7FC2881B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B83BD-A521-98C4-4B59-383BE0080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7BBDD-9997-3A02-F2C9-8679981FE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B5D14-6569-1942-8DC8-289B8A3BF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426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2F7950-DEB8-960B-B265-CC0E970ECF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00544B-45FE-FD87-70A4-7988C1F98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F544D-AFA7-4C28-6002-7539B02F9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9AA1-4F22-0946-8DA6-50C7FC2881B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FA5A6-91A0-BCFA-6E78-40C355F20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D64E1-7BD1-AEC2-081C-C4222C424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B5D14-6569-1942-8DC8-289B8A3BF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79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32564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DA184-4CC6-DABE-4F4E-D308D545C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D4208-A047-153E-5374-ED9E831E4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F8C43-E6DE-3360-21E7-85C4FEF82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9AA1-4F22-0946-8DA6-50C7FC2881B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BF4DD-800A-689B-6CAE-55E41C746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589F5-BB18-8D81-724B-A7A288561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B5D14-6569-1942-8DC8-289B8A3BF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37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84444-0219-216A-7C7C-814372208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7987C-8B99-9734-9D4E-5FA328D2E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45417-85C3-A1A4-DC8E-ABEFAE952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9AA1-4F22-0946-8DA6-50C7FC2881B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1CBB8-297A-7193-4B8B-E8F74333A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E532E-275C-0499-832F-F2E324F41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B5D14-6569-1942-8DC8-289B8A3BF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08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7B7BB-0923-EBC7-5FA4-7617FD8DC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7661D-8C59-E261-D793-7485151DDD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322F54-FBE2-CF77-CFDC-F9D8E1562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95358B-12C1-F71F-1658-6BD031EF6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9AA1-4F22-0946-8DA6-50C7FC2881B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CCC19D-F307-06C0-5897-4DE4E04E1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DD9D8A-923B-F122-A665-497AC6A2A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B5D14-6569-1942-8DC8-289B8A3BF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32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B0352-F9BA-166D-9A4A-AE6631A08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B70083-E93C-240F-0B21-32EB4645C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C768B-A831-9FF8-BCD5-D49AD68C3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1F02A5-71F8-D096-CA8D-10475CEA9A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4C0E2C-E7E8-31AE-4FAC-4C426BF441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064A82-7F32-5DD4-EDD6-B24BA9A5A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9AA1-4F22-0946-8DA6-50C7FC2881B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36C080-335C-04EA-B385-EA22DA45A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6E3709-5EEC-5EEF-0C37-81CAEA31A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B5D14-6569-1942-8DC8-289B8A3BF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4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AA99E-EB15-619F-7FB5-AD0A533D1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3A3E57-2194-26FF-1D36-D30BA0FBC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9AA1-4F22-0946-8DA6-50C7FC2881B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B97E2E-EDB5-9104-3727-37AF9F43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5F9A7-8B83-4DFB-3877-0D3A3CFCC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B5D14-6569-1942-8DC8-289B8A3BF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124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08B7AA-66EA-B24F-D5D1-CBB1B7A16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9AA1-4F22-0946-8DA6-50C7FC2881B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381A9-CE1C-80D5-9D2F-B18FE4E0F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50DE1E-4DF8-D0F7-3105-3C3A37AE1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B5D14-6569-1942-8DC8-289B8A3BF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070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76855-B346-E222-A5D6-761CFA2F8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736D1-0FD0-BD9C-5D83-384B8AAE9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A9EA18-50B2-AD71-4D62-06A360E27A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451DC5-4975-DAF7-C778-7CCACB8AC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9AA1-4F22-0946-8DA6-50C7FC2881B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C73E14-BCF8-4A62-F626-5A005790C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2C2455-59ED-4FFC-8226-A15948B24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B5D14-6569-1942-8DC8-289B8A3BF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47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5B819-5697-DF20-D159-7D42BB501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67CFAD-AA6E-00DE-73A5-DD5AA70EBC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7F61B5-0DC0-6582-B976-EC5525AA3C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9BDBA6-BA32-11BB-2F9A-E96AA8E10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9AA1-4F22-0946-8DA6-50C7FC2881B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5F1BD-15DE-54DE-24AC-2F7607A3A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894759-3903-9B57-4A20-634AA54F9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B5D14-6569-1942-8DC8-289B8A3BF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73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B3D063-4C6C-2078-284B-5DDBA7CD6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D8338-D968-116E-EF15-0B5FB0CAD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7810D-57C2-8F21-4E38-025AAC8180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149AA1-4F22-0946-8DA6-50C7FC2881B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3E01C-3168-056B-7C11-412608FB71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EEF8E-B56B-799B-603A-A2172955B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AB5D14-6569-1942-8DC8-289B8A3BF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21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50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5.png"/><Relationship Id="rId5" Type="http://schemas.openxmlformats.org/officeDocument/2006/relationships/image" Target="../media/image53.png"/><Relationship Id="rId10" Type="http://schemas.openxmlformats.org/officeDocument/2006/relationships/chart" Target="../charts/chart4.xml"/><Relationship Id="rId4" Type="http://schemas.openxmlformats.org/officeDocument/2006/relationships/image" Target="../media/image52.png"/><Relationship Id="rId9" Type="http://schemas.openxmlformats.org/officeDocument/2006/relationships/chart" Target="../charts/char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7BE84-0211-A35B-203E-4DB9B07549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PSEC5 Technical Review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02CDFD-06A1-8DF4-AB73-BC835A9EA6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Andrew </a:t>
            </a:r>
            <a:r>
              <a:rPr lang="en-US" err="1"/>
              <a:t>Arzac</a:t>
            </a:r>
            <a:endParaRPr lang="en-US"/>
          </a:p>
          <a:p>
            <a:r>
              <a:rPr lang="en-US" err="1"/>
              <a:t>Ahan</a:t>
            </a:r>
            <a:r>
              <a:rPr lang="en-US"/>
              <a:t> Datta</a:t>
            </a:r>
          </a:p>
          <a:p>
            <a:r>
              <a:rPr lang="en-US"/>
              <a:t>Jinseo Park</a:t>
            </a:r>
          </a:p>
        </p:txBody>
      </p:sp>
    </p:spTree>
    <p:extLst>
      <p:ext uri="{BB962C8B-B14F-4D97-AF65-F5344CB8AC3E}">
        <p14:creationId xmlns:p14="http://schemas.microsoft.com/office/powerpoint/2010/main" val="969380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C99993-9455-5F51-129F-3F6C8878A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36" y="2555449"/>
            <a:ext cx="8128000" cy="45739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E96CE8-4107-FAE4-859B-6A6B390DB6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15" b="38167"/>
          <a:stretch/>
        </p:blipFill>
        <p:spPr>
          <a:xfrm>
            <a:off x="6502516" y="801439"/>
            <a:ext cx="5712356" cy="39405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4B7A12-13A8-C7D5-F94E-6BD63EABF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60" y="365125"/>
            <a:ext cx="10515600" cy="1325563"/>
          </a:xfrm>
        </p:spPr>
        <p:txBody>
          <a:bodyPr/>
          <a:lstStyle/>
          <a:p>
            <a:r>
              <a:rPr lang="en-US" dirty="0"/>
              <a:t>5. Output Source Followers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A6AB2F08-E3DA-FD6C-ACEF-3BC7596EF2A7}"/>
              </a:ext>
            </a:extLst>
          </p:cNvPr>
          <p:cNvSpPr/>
          <p:nvPr/>
        </p:nvSpPr>
        <p:spPr>
          <a:xfrm>
            <a:off x="4738254" y="4202548"/>
            <a:ext cx="1209963" cy="241992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9F860E-05EF-34CE-0AF3-86A3A493EBE0}"/>
              </a:ext>
            </a:extLst>
          </p:cNvPr>
          <p:cNvSpPr txBox="1"/>
          <p:nvPr/>
        </p:nvSpPr>
        <p:spPr>
          <a:xfrm>
            <a:off x="7470487" y="2706346"/>
            <a:ext cx="228000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200">
                <a:solidFill>
                  <a:srgbClr val="FFFF00"/>
                </a:solidFill>
              </a:rPr>
              <a:t>NWELL(PMOS Follower)</a:t>
            </a:r>
            <a:endParaRPr lang="ko-KR" altLang="en-US" sz="1200">
              <a:solidFill>
                <a:srgbClr val="FFFF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31D841-AE39-EF7C-0B4D-86CADB6BD3FE}"/>
              </a:ext>
            </a:extLst>
          </p:cNvPr>
          <p:cNvSpPr txBox="1"/>
          <p:nvPr/>
        </p:nvSpPr>
        <p:spPr>
          <a:xfrm>
            <a:off x="9641899" y="4008241"/>
            <a:ext cx="108989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  <a:highlight>
                  <a:srgbClr val="FF0000"/>
                </a:highlight>
              </a:rPr>
              <a:t>Follower</a:t>
            </a:r>
            <a:endParaRPr lang="ko-KR" altLang="en-US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512428-FBE5-7E05-EA50-DB040A439AE7}"/>
              </a:ext>
            </a:extLst>
          </p:cNvPr>
          <p:cNvSpPr txBox="1"/>
          <p:nvPr/>
        </p:nvSpPr>
        <p:spPr>
          <a:xfrm>
            <a:off x="9027680" y="1220675"/>
            <a:ext cx="92476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FF00"/>
                </a:solidFill>
                <a:highlight>
                  <a:srgbClr val="FF0000"/>
                </a:highlight>
              </a:rPr>
              <a:t>Switch</a:t>
            </a:r>
            <a:endParaRPr lang="ko-KR" altLang="en-US" dirty="0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156009-480E-EC07-C7B4-DF6029C9143C}"/>
              </a:ext>
            </a:extLst>
          </p:cNvPr>
          <p:cNvSpPr txBox="1"/>
          <p:nvPr/>
        </p:nvSpPr>
        <p:spPr>
          <a:xfrm>
            <a:off x="8366416" y="4436589"/>
            <a:ext cx="132252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FFFF00"/>
                </a:solidFill>
                <a:highlight>
                  <a:srgbClr val="FF0000"/>
                </a:highlight>
              </a:rPr>
              <a:t>Capacitor</a:t>
            </a:r>
            <a:endParaRPr lang="ko-KR" altLang="en-US" sz="1200" dirty="0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99AEBE-5F95-2A8B-88A6-AED4FD724758}"/>
              </a:ext>
            </a:extLst>
          </p:cNvPr>
          <p:cNvSpPr txBox="1"/>
          <p:nvPr/>
        </p:nvSpPr>
        <p:spPr>
          <a:xfrm rot="16200000">
            <a:off x="10481292" y="3391303"/>
            <a:ext cx="207125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FFFF00"/>
                </a:solidFill>
                <a:highlight>
                  <a:srgbClr val="FF0000"/>
                </a:highlight>
              </a:rPr>
              <a:t>Switch-Control</a:t>
            </a:r>
          </a:p>
          <a:p>
            <a:r>
              <a:rPr lang="en-US" altLang="ko-KR" sz="1200" dirty="0">
                <a:solidFill>
                  <a:srgbClr val="FFFF00"/>
                </a:solidFill>
                <a:highlight>
                  <a:srgbClr val="FF0000"/>
                </a:highlight>
              </a:rPr>
              <a:t>D Flip Flop</a:t>
            </a:r>
            <a:endParaRPr lang="ko-KR" altLang="en-US" sz="1200" dirty="0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2A98CD-F903-3A9A-C422-1D02F67F03BF}"/>
              </a:ext>
            </a:extLst>
          </p:cNvPr>
          <p:cNvSpPr txBox="1"/>
          <p:nvPr/>
        </p:nvSpPr>
        <p:spPr>
          <a:xfrm>
            <a:off x="7285760" y="907644"/>
            <a:ext cx="179185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FFFF00"/>
                </a:solidFill>
              </a:rPr>
              <a:t>P Substrate</a:t>
            </a:r>
            <a:endParaRPr lang="ko-KR" altLang="en-US" sz="1200" dirty="0">
              <a:solidFill>
                <a:srgbClr val="FFFF00"/>
              </a:solidFill>
            </a:endParaRPr>
          </a:p>
        </p:txBody>
      </p: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28A4733F-8D99-3331-7E64-0CF34DF80D7C}"/>
              </a:ext>
            </a:extLst>
          </p:cNvPr>
          <p:cNvCxnSpPr>
            <a:cxnSpLocks/>
          </p:cNvCxnSpPr>
          <p:nvPr/>
        </p:nvCxnSpPr>
        <p:spPr>
          <a:xfrm>
            <a:off x="9264073" y="2983345"/>
            <a:ext cx="0" cy="108546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38FCEC3-0652-4310-80AC-3F54BE619D81}"/>
              </a:ext>
            </a:extLst>
          </p:cNvPr>
          <p:cNvSpPr txBox="1"/>
          <p:nvPr/>
        </p:nvSpPr>
        <p:spPr>
          <a:xfrm>
            <a:off x="8637368" y="3353851"/>
            <a:ext cx="64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FF00"/>
                </a:solidFill>
              </a:rPr>
              <a:t>1</a:t>
            </a:r>
            <a:r>
              <a:rPr lang="el-GR" altLang="ko-KR" b="1" dirty="0">
                <a:solidFill>
                  <a:srgbClr val="FFFF00"/>
                </a:solidFill>
              </a:rPr>
              <a:t>μ</a:t>
            </a:r>
            <a:r>
              <a:rPr lang="en-US" altLang="ko-KR" b="1" dirty="0">
                <a:solidFill>
                  <a:srgbClr val="FFFF00"/>
                </a:solidFill>
              </a:rPr>
              <a:t>m</a:t>
            </a:r>
            <a:endParaRPr lang="ko-KR" altLang="en-US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F666BE-DBDC-65BE-7410-85B609B6E9F1}"/>
              </a:ext>
            </a:extLst>
          </p:cNvPr>
          <p:cNvSpPr txBox="1"/>
          <p:nvPr/>
        </p:nvSpPr>
        <p:spPr>
          <a:xfrm>
            <a:off x="5957571" y="4473098"/>
            <a:ext cx="108989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FF00"/>
                </a:solidFill>
                <a:highlight>
                  <a:srgbClr val="FF0000"/>
                </a:highlight>
              </a:rPr>
              <a:t>Follower</a:t>
            </a:r>
            <a:endParaRPr lang="ko-KR" altLang="en-US" dirty="0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FE43D3-440B-F6D5-F60E-1A5EE126BF67}"/>
              </a:ext>
            </a:extLst>
          </p:cNvPr>
          <p:cNvSpPr txBox="1"/>
          <p:nvPr/>
        </p:nvSpPr>
        <p:spPr>
          <a:xfrm>
            <a:off x="5981582" y="5982832"/>
            <a:ext cx="92476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FF00"/>
                </a:solidFill>
                <a:highlight>
                  <a:srgbClr val="FF0000"/>
                </a:highlight>
              </a:rPr>
              <a:t>Switch</a:t>
            </a:r>
            <a:endParaRPr lang="ko-KR" altLang="en-US" dirty="0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3EE0AA3-2F90-14CD-F9D0-8277A4F7AD99}"/>
              </a:ext>
            </a:extLst>
          </p:cNvPr>
          <p:cNvSpPr txBox="1">
            <a:spLocks/>
          </p:cNvSpPr>
          <p:nvPr/>
        </p:nvSpPr>
        <p:spPr>
          <a:xfrm>
            <a:off x="30960" y="11283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A. Stage 1</a:t>
            </a:r>
          </a:p>
        </p:txBody>
      </p:sp>
    </p:spTree>
    <p:extLst>
      <p:ext uri="{BB962C8B-B14F-4D97-AF65-F5344CB8AC3E}">
        <p14:creationId xmlns:p14="http://schemas.microsoft.com/office/powerpoint/2010/main" val="1418506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25BB8B-243E-067B-8722-005BF3970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0" y="2166977"/>
            <a:ext cx="8128000" cy="52270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186441-E8D5-6970-94D5-C8C3DC559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87" y="110981"/>
            <a:ext cx="11303213" cy="2438378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F4EB9CF9-8DC3-6B05-456E-27CAA1B96F24}"/>
              </a:ext>
            </a:extLst>
          </p:cNvPr>
          <p:cNvSpPr/>
          <p:nvPr/>
        </p:nvSpPr>
        <p:spPr>
          <a:xfrm>
            <a:off x="591126" y="5292436"/>
            <a:ext cx="1209963" cy="156556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E784C1-FF7E-8358-23AD-8DA610DE153C}"/>
              </a:ext>
            </a:extLst>
          </p:cNvPr>
          <p:cNvSpPr txBox="1"/>
          <p:nvPr/>
        </p:nvSpPr>
        <p:spPr>
          <a:xfrm>
            <a:off x="1865741" y="2617538"/>
            <a:ext cx="253076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  <a:highlight>
                  <a:srgbClr val="FF0000"/>
                </a:highlight>
              </a:rPr>
              <a:t>Stage 1 Current Source</a:t>
            </a:r>
            <a:endParaRPr lang="ko-KR" altLang="en-US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BAD0BC-3748-A544-BA65-EA4352414FBA}"/>
              </a:ext>
            </a:extLst>
          </p:cNvPr>
          <p:cNvSpPr txBox="1"/>
          <p:nvPr/>
        </p:nvSpPr>
        <p:spPr>
          <a:xfrm>
            <a:off x="2392216" y="5714576"/>
            <a:ext cx="108989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</a:rPr>
              <a:t>Inactive</a:t>
            </a:r>
          </a:p>
          <a:p>
            <a:r>
              <a:rPr lang="en-US" altLang="ko-KR">
                <a:solidFill>
                  <a:srgbClr val="FFFF00"/>
                </a:solidFill>
              </a:rPr>
              <a:t>Stage 1 ×63</a:t>
            </a:r>
            <a:endParaRPr lang="ko-KR" altLang="en-US">
              <a:solidFill>
                <a:srgbClr val="FFFF00"/>
              </a:solidFill>
            </a:endParaRPr>
          </a:p>
        </p:txBody>
      </p: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3E9B2024-C30B-3C9A-E868-C582FBEDC4F2}"/>
              </a:ext>
            </a:extLst>
          </p:cNvPr>
          <p:cNvCxnSpPr>
            <a:cxnSpLocks/>
          </p:cNvCxnSpPr>
          <p:nvPr/>
        </p:nvCxnSpPr>
        <p:spPr>
          <a:xfrm flipV="1">
            <a:off x="4221018" y="815191"/>
            <a:ext cx="1474559" cy="18818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FCC880F6-B9C0-F965-1F31-4F6FB47BFC8D}"/>
              </a:ext>
            </a:extLst>
          </p:cNvPr>
          <p:cNvCxnSpPr>
            <a:cxnSpLocks/>
          </p:cNvCxnSpPr>
          <p:nvPr/>
        </p:nvCxnSpPr>
        <p:spPr>
          <a:xfrm flipH="1">
            <a:off x="1403927" y="2918691"/>
            <a:ext cx="572655" cy="3361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0886293-0A09-B5DF-4A83-8A58E1428490}"/>
              </a:ext>
            </a:extLst>
          </p:cNvPr>
          <p:cNvSpPr txBox="1"/>
          <p:nvPr/>
        </p:nvSpPr>
        <p:spPr>
          <a:xfrm>
            <a:off x="842134" y="4923104"/>
            <a:ext cx="108989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</a:rPr>
              <a:t>Stage 1</a:t>
            </a:r>
            <a:endParaRPr lang="ko-KR" altLang="en-US">
              <a:solidFill>
                <a:srgbClr val="FFFF00"/>
              </a:solidFill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59A84188-D529-CAEB-C49B-9EB6F5C134A7}"/>
              </a:ext>
            </a:extLst>
          </p:cNvPr>
          <p:cNvSpPr/>
          <p:nvPr/>
        </p:nvSpPr>
        <p:spPr>
          <a:xfrm>
            <a:off x="2042859" y="4114923"/>
            <a:ext cx="1209963" cy="156556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FAD7D183-0586-2A57-7301-87D4F9AE5C6B}"/>
              </a:ext>
            </a:extLst>
          </p:cNvPr>
          <p:cNvSpPr/>
          <p:nvPr/>
        </p:nvSpPr>
        <p:spPr>
          <a:xfrm>
            <a:off x="5556038" y="3549887"/>
            <a:ext cx="1266815" cy="303402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15C2EF-048A-BEB0-8D26-766590359A61}"/>
              </a:ext>
            </a:extLst>
          </p:cNvPr>
          <p:cNvSpPr txBox="1"/>
          <p:nvPr/>
        </p:nvSpPr>
        <p:spPr>
          <a:xfrm>
            <a:off x="6790225" y="3653258"/>
            <a:ext cx="108989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</a:rPr>
              <a:t>Inactive</a:t>
            </a:r>
          </a:p>
          <a:p>
            <a:r>
              <a:rPr lang="en-US" altLang="ko-KR">
                <a:solidFill>
                  <a:srgbClr val="FFFF00"/>
                </a:solidFill>
              </a:rPr>
              <a:t>Stage 2 ×19</a:t>
            </a:r>
            <a:endParaRPr lang="ko-KR" altLang="en-US">
              <a:solidFill>
                <a:srgbClr val="FFFF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BDD926-35D0-AD7B-8A79-21FA31D777D0}"/>
              </a:ext>
            </a:extLst>
          </p:cNvPr>
          <p:cNvSpPr txBox="1"/>
          <p:nvPr/>
        </p:nvSpPr>
        <p:spPr>
          <a:xfrm>
            <a:off x="7496673" y="3076804"/>
            <a:ext cx="253076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  <a:highlight>
                  <a:srgbClr val="FF0000"/>
                </a:highlight>
              </a:rPr>
              <a:t>Stage 2 Current Source</a:t>
            </a:r>
            <a:endParaRPr lang="ko-KR" altLang="en-US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id="{07852882-302A-E52D-42AD-1340C13E6E5E}"/>
              </a:ext>
            </a:extLst>
          </p:cNvPr>
          <p:cNvCxnSpPr>
            <a:cxnSpLocks/>
          </p:cNvCxnSpPr>
          <p:nvPr/>
        </p:nvCxnSpPr>
        <p:spPr>
          <a:xfrm flipV="1">
            <a:off x="9551041" y="2524262"/>
            <a:ext cx="1558679" cy="6448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id="{FB4A8F01-AE09-BE86-77C1-5216C6498DD7}"/>
              </a:ext>
            </a:extLst>
          </p:cNvPr>
          <p:cNvCxnSpPr>
            <a:cxnSpLocks/>
          </p:cNvCxnSpPr>
          <p:nvPr/>
        </p:nvCxnSpPr>
        <p:spPr>
          <a:xfrm flipH="1" flipV="1">
            <a:off x="5073520" y="3076804"/>
            <a:ext cx="2659225" cy="2534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F3F5171-099D-E734-8E35-A40C80E37613}"/>
              </a:ext>
            </a:extLst>
          </p:cNvPr>
          <p:cNvSpPr txBox="1"/>
          <p:nvPr/>
        </p:nvSpPr>
        <p:spPr>
          <a:xfrm>
            <a:off x="888787" y="703926"/>
            <a:ext cx="200809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2000">
                <a:solidFill>
                  <a:srgbClr val="FFFF00"/>
                </a:solidFill>
                <a:highlight>
                  <a:srgbClr val="FF0000"/>
                </a:highlight>
              </a:rPr>
              <a:t>Stage 2 Follower</a:t>
            </a:r>
            <a:endParaRPr lang="ko-KR" altLang="en-US" sz="2000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10AF0C-8A0D-A066-BBC6-99F91B8E395C}"/>
              </a:ext>
            </a:extLst>
          </p:cNvPr>
          <p:cNvSpPr txBox="1"/>
          <p:nvPr/>
        </p:nvSpPr>
        <p:spPr>
          <a:xfrm>
            <a:off x="5114269" y="2149249"/>
            <a:ext cx="200809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2000">
                <a:solidFill>
                  <a:srgbClr val="FFFF00"/>
                </a:solidFill>
                <a:highlight>
                  <a:srgbClr val="FF0000"/>
                </a:highlight>
              </a:rPr>
              <a:t>Stage 2 Switch</a:t>
            </a:r>
            <a:endParaRPr lang="ko-KR" altLang="en-US" sz="2000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DCEBD806-DDFE-6F73-2692-FC3EB3B7274C}"/>
              </a:ext>
            </a:extLst>
          </p:cNvPr>
          <p:cNvSpPr/>
          <p:nvPr/>
        </p:nvSpPr>
        <p:spPr>
          <a:xfrm>
            <a:off x="3860542" y="3481708"/>
            <a:ext cx="1302950" cy="310220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90FD18-42E4-7750-D6D5-ACDD6C8AE8C7}"/>
              </a:ext>
            </a:extLst>
          </p:cNvPr>
          <p:cNvSpPr txBox="1"/>
          <p:nvPr/>
        </p:nvSpPr>
        <p:spPr>
          <a:xfrm>
            <a:off x="4096509" y="3435842"/>
            <a:ext cx="108989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</a:rPr>
              <a:t>Stage 2</a:t>
            </a:r>
            <a:endParaRPr lang="ko-KR" altLang="en-US">
              <a:solidFill>
                <a:srgbClr val="FFFF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E7CFACE-7245-B694-B070-E35A9FFB5D6F}"/>
              </a:ext>
            </a:extLst>
          </p:cNvPr>
          <p:cNvSpPr txBox="1"/>
          <p:nvPr/>
        </p:nvSpPr>
        <p:spPr>
          <a:xfrm>
            <a:off x="7480555" y="1740378"/>
            <a:ext cx="20080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200">
                <a:solidFill>
                  <a:srgbClr val="FFFF00"/>
                </a:solidFill>
                <a:highlight>
                  <a:srgbClr val="FF0000"/>
                </a:highlight>
              </a:rPr>
              <a:t>VBIAS2</a:t>
            </a:r>
            <a:endParaRPr lang="ko-KR" altLang="en-US" sz="1200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D2156E6-AAFB-6974-AAD8-988D5F78B84B}"/>
              </a:ext>
            </a:extLst>
          </p:cNvPr>
          <p:cNvSpPr txBox="1"/>
          <p:nvPr/>
        </p:nvSpPr>
        <p:spPr>
          <a:xfrm>
            <a:off x="7480555" y="1485808"/>
            <a:ext cx="20080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200">
                <a:solidFill>
                  <a:srgbClr val="FFFF00"/>
                </a:solidFill>
                <a:highlight>
                  <a:srgbClr val="FF0000"/>
                </a:highlight>
              </a:rPr>
              <a:t>VOUT</a:t>
            </a:r>
            <a:endParaRPr lang="ko-KR" altLang="en-US" sz="1200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cxnSp>
        <p:nvCxnSpPr>
          <p:cNvPr id="47" name="직선 화살표 연결선 46">
            <a:extLst>
              <a:ext uri="{FF2B5EF4-FFF2-40B4-BE49-F238E27FC236}">
                <a16:creationId xmlns:a16="http://schemas.microsoft.com/office/drawing/2014/main" id="{1E973E2E-E429-D7DC-E3B7-AE800E1D3058}"/>
              </a:ext>
            </a:extLst>
          </p:cNvPr>
          <p:cNvCxnSpPr>
            <a:cxnSpLocks/>
          </p:cNvCxnSpPr>
          <p:nvPr/>
        </p:nvCxnSpPr>
        <p:spPr>
          <a:xfrm>
            <a:off x="6122831" y="364164"/>
            <a:ext cx="0" cy="30082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51362DA0-C554-B05A-C15D-BC92A1875903}"/>
              </a:ext>
            </a:extLst>
          </p:cNvPr>
          <p:cNvSpPr txBox="1"/>
          <p:nvPr/>
        </p:nvSpPr>
        <p:spPr>
          <a:xfrm rot="5400000">
            <a:off x="5897786" y="572336"/>
            <a:ext cx="84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</a:rPr>
              <a:t>0.5</a:t>
            </a:r>
            <a:r>
              <a:rPr lang="el-GR" altLang="ko-KR">
                <a:solidFill>
                  <a:srgbClr val="FFFF00"/>
                </a:solidFill>
              </a:rPr>
              <a:t>μ</a:t>
            </a:r>
            <a:r>
              <a:rPr lang="en-US" altLang="ko-KR">
                <a:solidFill>
                  <a:srgbClr val="FFFF00"/>
                </a:solidFill>
              </a:rPr>
              <a:t>m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8214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6F06DF92-C312-2395-11AE-0F2A2FC130E5}"/>
              </a:ext>
            </a:extLst>
          </p:cNvPr>
          <p:cNvCxnSpPr>
            <a:cxnSpLocks/>
          </p:cNvCxnSpPr>
          <p:nvPr/>
        </p:nvCxnSpPr>
        <p:spPr>
          <a:xfrm>
            <a:off x="1514764" y="716720"/>
            <a:ext cx="8848436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35F151AA-5CC4-4D81-4D3D-57CD2B2AB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6047" y="1253331"/>
            <a:ext cx="9759906" cy="43513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A9C121-0C07-443F-F33A-B10C862BCFB0}"/>
              </a:ext>
            </a:extLst>
          </p:cNvPr>
          <p:cNvSpPr txBox="1"/>
          <p:nvPr/>
        </p:nvSpPr>
        <p:spPr>
          <a:xfrm>
            <a:off x="6132944" y="3429000"/>
            <a:ext cx="38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/>
              <a:t>A</a:t>
            </a:r>
            <a:endParaRPr lang="ko-KR" alt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56AD60-70FE-A540-8A35-3B54EEA0B700}"/>
              </a:ext>
            </a:extLst>
          </p:cNvPr>
          <p:cNvSpPr txBox="1"/>
          <p:nvPr/>
        </p:nvSpPr>
        <p:spPr>
          <a:xfrm>
            <a:off x="6326908" y="2678545"/>
            <a:ext cx="38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/>
              <a:t>B</a:t>
            </a:r>
            <a:endParaRPr lang="ko-KR" alt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13ECFA-3A8A-B678-31FC-90FF8E56D399}"/>
              </a:ext>
            </a:extLst>
          </p:cNvPr>
          <p:cNvSpPr txBox="1"/>
          <p:nvPr/>
        </p:nvSpPr>
        <p:spPr>
          <a:xfrm>
            <a:off x="6446981" y="1484163"/>
            <a:ext cx="38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/>
              <a:t>C</a:t>
            </a:r>
            <a:endParaRPr lang="ko-KR" altLang="en-US" sz="240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59455E2-A536-32C9-6EF6-579D2C258F7D}"/>
              </a:ext>
            </a:extLst>
          </p:cNvPr>
          <p:cNvSpPr/>
          <p:nvPr/>
        </p:nvSpPr>
        <p:spPr>
          <a:xfrm>
            <a:off x="2669309" y="259520"/>
            <a:ext cx="877455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>
                <a:solidFill>
                  <a:schemeClr val="tx1"/>
                </a:solidFill>
              </a:rPr>
              <a:t>Input</a:t>
            </a:r>
          </a:p>
          <a:p>
            <a:pPr algn="ctr"/>
            <a:r>
              <a:rPr lang="en-US" altLang="ko-KR">
                <a:solidFill>
                  <a:schemeClr val="tx1"/>
                </a:solidFill>
              </a:rPr>
              <a:t>SF</a:t>
            </a: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1EC5EDE1-256E-79AA-7397-E430ACDCDC38}"/>
              </a:ext>
            </a:extLst>
          </p:cNvPr>
          <p:cNvSpPr/>
          <p:nvPr/>
        </p:nvSpPr>
        <p:spPr>
          <a:xfrm>
            <a:off x="5791198" y="259520"/>
            <a:ext cx="1182257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>
                <a:solidFill>
                  <a:schemeClr val="tx1"/>
                </a:solidFill>
              </a:rPr>
              <a:t>Output</a:t>
            </a:r>
          </a:p>
          <a:p>
            <a:pPr algn="ctr"/>
            <a:r>
              <a:rPr lang="en-US" altLang="ko-KR">
                <a:solidFill>
                  <a:schemeClr val="tx1"/>
                </a:solidFill>
              </a:rPr>
              <a:t>SF1</a:t>
            </a: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5364252E-E197-0921-9401-28D4A08F90D3}"/>
              </a:ext>
            </a:extLst>
          </p:cNvPr>
          <p:cNvSpPr/>
          <p:nvPr/>
        </p:nvSpPr>
        <p:spPr>
          <a:xfrm>
            <a:off x="8340434" y="259520"/>
            <a:ext cx="1182257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>
                <a:solidFill>
                  <a:schemeClr val="tx1"/>
                </a:solidFill>
              </a:rPr>
              <a:t>Output</a:t>
            </a:r>
          </a:p>
          <a:p>
            <a:pPr algn="ctr"/>
            <a:r>
              <a:rPr lang="en-US" altLang="ko-KR">
                <a:solidFill>
                  <a:schemeClr val="tx1"/>
                </a:solidFill>
              </a:rPr>
              <a:t>SF2</a:t>
            </a: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9966DE-D2DB-07EC-2971-3F8D6E2AE87E}"/>
              </a:ext>
            </a:extLst>
          </p:cNvPr>
          <p:cNvSpPr txBox="1"/>
          <p:nvPr/>
        </p:nvSpPr>
        <p:spPr>
          <a:xfrm>
            <a:off x="1514764" y="307683"/>
            <a:ext cx="87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/>
              <a:t>Input</a:t>
            </a:r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ABFFF4-96BE-89BC-B637-6A4F907C9945}"/>
              </a:ext>
            </a:extLst>
          </p:cNvPr>
          <p:cNvSpPr txBox="1"/>
          <p:nvPr/>
        </p:nvSpPr>
        <p:spPr>
          <a:xfrm>
            <a:off x="4262581" y="279105"/>
            <a:ext cx="877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/>
              <a:t>A</a:t>
            </a:r>
            <a:endParaRPr lang="ko-KR" alt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7CB3C5-9F9E-76B9-4874-079448A6B3E1}"/>
              </a:ext>
            </a:extLst>
          </p:cNvPr>
          <p:cNvSpPr txBox="1"/>
          <p:nvPr/>
        </p:nvSpPr>
        <p:spPr>
          <a:xfrm>
            <a:off x="7218217" y="307683"/>
            <a:ext cx="877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/>
              <a:t>B</a:t>
            </a:r>
            <a:endParaRPr lang="ko-KR" alt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37C91B-D9F7-B873-09BE-790D1343EBC1}"/>
              </a:ext>
            </a:extLst>
          </p:cNvPr>
          <p:cNvSpPr txBox="1"/>
          <p:nvPr/>
        </p:nvSpPr>
        <p:spPr>
          <a:xfrm>
            <a:off x="9485745" y="307683"/>
            <a:ext cx="877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/>
              <a:t>C</a:t>
            </a:r>
            <a:endParaRPr lang="ko-KR" altLang="en-US" sz="2400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40C618DA-BCB4-D8CD-2753-53ADD257D28B}"/>
              </a:ext>
            </a:extLst>
          </p:cNvPr>
          <p:cNvCxnSpPr/>
          <p:nvPr/>
        </p:nvCxnSpPr>
        <p:spPr>
          <a:xfrm>
            <a:off x="4502293" y="969818"/>
            <a:ext cx="39716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6454D4-634F-0604-E1ED-9DD0566D0782}"/>
              </a:ext>
            </a:extLst>
          </p:cNvPr>
          <p:cNvCxnSpPr/>
          <p:nvPr/>
        </p:nvCxnSpPr>
        <p:spPr>
          <a:xfrm>
            <a:off x="4502293" y="1146211"/>
            <a:ext cx="39716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10E015A9-854F-9482-28C5-FA09D41D9A06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4701309" y="740770"/>
            <a:ext cx="0" cy="2245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E8081432-94C2-B653-D5B5-6A75F6B17494}"/>
              </a:ext>
            </a:extLst>
          </p:cNvPr>
          <p:cNvCxnSpPr>
            <a:cxnSpLocks/>
          </p:cNvCxnSpPr>
          <p:nvPr/>
        </p:nvCxnSpPr>
        <p:spPr>
          <a:xfrm>
            <a:off x="4701309" y="1146211"/>
            <a:ext cx="0" cy="2245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이등변 삼각형 22">
            <a:extLst>
              <a:ext uri="{FF2B5EF4-FFF2-40B4-BE49-F238E27FC236}">
                <a16:creationId xmlns:a16="http://schemas.microsoft.com/office/drawing/2014/main" id="{1553EBCB-7DDB-1EDF-6B0D-F17229EF74F5}"/>
              </a:ext>
            </a:extLst>
          </p:cNvPr>
          <p:cNvSpPr/>
          <p:nvPr/>
        </p:nvSpPr>
        <p:spPr>
          <a:xfrm rot="10800000">
            <a:off x="4577336" y="1370729"/>
            <a:ext cx="247076" cy="10712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7745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87529-1830-7745-07DE-9AA7DD293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781" y="0"/>
            <a:ext cx="10515600" cy="1325563"/>
          </a:xfrm>
        </p:spPr>
        <p:txBody>
          <a:bodyPr/>
          <a:lstStyle/>
          <a:p>
            <a:r>
              <a:rPr lang="en-US"/>
              <a:t>6. Controlling Sampling Switch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7FC0B-9D42-2E15-E7BC-979F535C6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781" y="1081809"/>
            <a:ext cx="10515600" cy="756227"/>
          </a:xfrm>
        </p:spPr>
        <p:txBody>
          <a:bodyPr/>
          <a:lstStyle/>
          <a:p>
            <a:r>
              <a:rPr lang="en-US"/>
              <a:t>Dual Edge Triggered Flip Flop</a:t>
            </a:r>
          </a:p>
          <a:p>
            <a:endParaRPr lang="en-US"/>
          </a:p>
        </p:txBody>
      </p:sp>
      <p:pic>
        <p:nvPicPr>
          <p:cNvPr id="5" name="그림 4" descr="도표, 텍스트, 평면도, 라인이(가) 표시된 사진&#10;&#10;자동 생성된 설명">
            <a:extLst>
              <a:ext uri="{FF2B5EF4-FFF2-40B4-BE49-F238E27FC236}">
                <a16:creationId xmlns:a16="http://schemas.microsoft.com/office/drawing/2014/main" id="{9CD9E311-1A68-FF73-F2B2-3C5C9DC02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5" y="1770088"/>
            <a:ext cx="6716194" cy="416334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18DC098-FEB4-523B-8E24-2F2CEDB74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559" y="1081809"/>
            <a:ext cx="5382409" cy="53190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7757BB-F16F-5B2A-1858-B340DC3CD3AF}"/>
              </a:ext>
            </a:extLst>
          </p:cNvPr>
          <p:cNvSpPr txBox="1"/>
          <p:nvPr/>
        </p:nvSpPr>
        <p:spPr>
          <a:xfrm>
            <a:off x="6920156" y="5721304"/>
            <a:ext cx="126624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  <a:highlight>
                  <a:srgbClr val="FF0000"/>
                </a:highlight>
              </a:rPr>
              <a:t>Sampling Switch</a:t>
            </a:r>
            <a:endParaRPr lang="ko-KR" altLang="en-US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61A428-3EC1-65C6-0FF7-48698428E0A1}"/>
              </a:ext>
            </a:extLst>
          </p:cNvPr>
          <p:cNvSpPr txBox="1"/>
          <p:nvPr/>
        </p:nvSpPr>
        <p:spPr>
          <a:xfrm>
            <a:off x="10793279" y="5721304"/>
            <a:ext cx="126624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  <a:highlight>
                  <a:srgbClr val="FF0000"/>
                </a:highlight>
              </a:rPr>
              <a:t>Sampling Switch</a:t>
            </a:r>
            <a:endParaRPr lang="ko-KR" altLang="en-US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F8D1D2-40A3-5F79-F31C-C6C94F255085}"/>
              </a:ext>
            </a:extLst>
          </p:cNvPr>
          <p:cNvSpPr txBox="1"/>
          <p:nvPr/>
        </p:nvSpPr>
        <p:spPr>
          <a:xfrm rot="16200000">
            <a:off x="7446723" y="5170217"/>
            <a:ext cx="21333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  <a:highlight>
                  <a:srgbClr val="FF0000"/>
                </a:highlight>
              </a:rPr>
              <a:t>Guard Ring (GND)</a:t>
            </a:r>
            <a:endParaRPr lang="ko-KR" altLang="en-US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889BA1-A607-607A-4257-12A2BAD7BA28}"/>
              </a:ext>
            </a:extLst>
          </p:cNvPr>
          <p:cNvSpPr txBox="1"/>
          <p:nvPr/>
        </p:nvSpPr>
        <p:spPr>
          <a:xfrm rot="16200000">
            <a:off x="9413620" y="5170217"/>
            <a:ext cx="21333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  <a:highlight>
                  <a:srgbClr val="FF0000"/>
                </a:highlight>
              </a:rPr>
              <a:t>Guard Ring (GND)</a:t>
            </a:r>
            <a:endParaRPr lang="ko-KR" altLang="en-US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2BE3B5-6C64-DE70-E5A3-4499530B0C7E}"/>
              </a:ext>
            </a:extLst>
          </p:cNvPr>
          <p:cNvSpPr txBox="1"/>
          <p:nvPr/>
        </p:nvSpPr>
        <p:spPr>
          <a:xfrm>
            <a:off x="8853640" y="1178493"/>
            <a:ext cx="126624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  <a:highlight>
                  <a:srgbClr val="FF0000"/>
                </a:highlight>
              </a:rPr>
              <a:t>D Flip Flop</a:t>
            </a:r>
            <a:endParaRPr lang="ko-KR" altLang="en-US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7FA8CB5-F3C4-13FF-0C09-B1C04C5F8423}"/>
              </a:ext>
            </a:extLst>
          </p:cNvPr>
          <p:cNvSpPr/>
          <p:nvPr/>
        </p:nvSpPr>
        <p:spPr>
          <a:xfrm>
            <a:off x="8698040" y="1525674"/>
            <a:ext cx="1597565" cy="4542617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EA9D1-34D9-BF94-9C81-CDCAC3A90D13}"/>
              </a:ext>
            </a:extLst>
          </p:cNvPr>
          <p:cNvSpPr txBox="1"/>
          <p:nvPr/>
        </p:nvSpPr>
        <p:spPr>
          <a:xfrm>
            <a:off x="2262909" y="5679507"/>
            <a:ext cx="4183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/>
              <a:t>Operates at </a:t>
            </a:r>
          </a:p>
          <a:p>
            <a:r>
              <a:rPr lang="en-US" altLang="ko-KR"/>
              <a:t>CLK = 5GHz (Fast SCA Column)</a:t>
            </a:r>
          </a:p>
          <a:p>
            <a:r>
              <a:rPr lang="en-US" altLang="ko-KR"/>
              <a:t>CLK = 2.5GHz (Slow SCA Column)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9077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EED0396-6EAC-3044-EB16-5FA5D3DD6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82" y="107661"/>
            <a:ext cx="10515600" cy="779030"/>
          </a:xfrm>
        </p:spPr>
        <p:txBody>
          <a:bodyPr/>
          <a:lstStyle/>
          <a:p>
            <a:r>
              <a:rPr lang="en-US" altLang="ko-KR"/>
              <a:t>Control Logic</a:t>
            </a:r>
            <a:endParaRPr lang="ko-KR" altLang="en-US"/>
          </a:p>
          <a:p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89BF41-A448-0EA7-DD72-627D8E457924}"/>
              </a:ext>
            </a:extLst>
          </p:cNvPr>
          <p:cNvSpPr txBox="1"/>
          <p:nvPr/>
        </p:nvSpPr>
        <p:spPr>
          <a:xfrm>
            <a:off x="3048000" y="32466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4590EEA-6778-FED0-7218-F13F09F61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559" y="1081809"/>
            <a:ext cx="5382409" cy="53190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A7170C-E2E8-B4A4-7629-0FFA0AD67A9D}"/>
              </a:ext>
            </a:extLst>
          </p:cNvPr>
          <p:cNvSpPr txBox="1"/>
          <p:nvPr/>
        </p:nvSpPr>
        <p:spPr>
          <a:xfrm>
            <a:off x="6910920" y="1109870"/>
            <a:ext cx="126624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  <a:highlight>
                  <a:srgbClr val="FF0000"/>
                </a:highlight>
              </a:rPr>
              <a:t>Control</a:t>
            </a:r>
          </a:p>
          <a:p>
            <a:r>
              <a:rPr lang="en-US" altLang="ko-KR">
                <a:solidFill>
                  <a:srgbClr val="FFFF00"/>
                </a:solidFill>
                <a:highlight>
                  <a:srgbClr val="FF0000"/>
                </a:highlight>
              </a:rPr>
              <a:t>Logic</a:t>
            </a:r>
            <a:endParaRPr lang="ko-KR" altLang="en-US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CF419E-366F-A943-5EF4-6F7393AA17C1}"/>
              </a:ext>
            </a:extLst>
          </p:cNvPr>
          <p:cNvSpPr txBox="1"/>
          <p:nvPr/>
        </p:nvSpPr>
        <p:spPr>
          <a:xfrm>
            <a:off x="10725538" y="1109870"/>
            <a:ext cx="126624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  <a:highlight>
                  <a:srgbClr val="FF0000"/>
                </a:highlight>
              </a:rPr>
              <a:t>Control</a:t>
            </a:r>
          </a:p>
          <a:p>
            <a:r>
              <a:rPr lang="en-US" altLang="ko-KR">
                <a:solidFill>
                  <a:srgbClr val="FFFF00"/>
                </a:solidFill>
                <a:highlight>
                  <a:srgbClr val="FF0000"/>
                </a:highlight>
              </a:rPr>
              <a:t>Logic</a:t>
            </a:r>
            <a:endParaRPr lang="ko-KR" altLang="en-US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A8A7FD0-6425-B93E-E832-CDC770D50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60" y="1081809"/>
            <a:ext cx="6620799" cy="47441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064388-C322-8510-4814-33C5256C188F}"/>
              </a:ext>
            </a:extLst>
          </p:cNvPr>
          <p:cNvSpPr txBox="1"/>
          <p:nvPr/>
        </p:nvSpPr>
        <p:spPr>
          <a:xfrm>
            <a:off x="1736436" y="1413163"/>
            <a:ext cx="9429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  <a:highlight>
                  <a:srgbClr val="FF0000"/>
                </a:highlight>
              </a:rPr>
              <a:t>PMOS</a:t>
            </a:r>
            <a:endParaRPr lang="ko-KR" altLang="en-US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6CF148-0FAC-C2AD-37DD-32B68162FB5F}"/>
              </a:ext>
            </a:extLst>
          </p:cNvPr>
          <p:cNvSpPr txBox="1"/>
          <p:nvPr/>
        </p:nvSpPr>
        <p:spPr>
          <a:xfrm>
            <a:off x="1736436" y="2124377"/>
            <a:ext cx="9429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  <a:highlight>
                  <a:srgbClr val="FF0000"/>
                </a:highlight>
              </a:rPr>
              <a:t>PMOS</a:t>
            </a:r>
            <a:endParaRPr lang="ko-KR" altLang="en-US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F9F398-1B78-E989-3DFB-A0957471254F}"/>
              </a:ext>
            </a:extLst>
          </p:cNvPr>
          <p:cNvSpPr txBox="1"/>
          <p:nvPr/>
        </p:nvSpPr>
        <p:spPr>
          <a:xfrm>
            <a:off x="1736436" y="3429000"/>
            <a:ext cx="9429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  <a:highlight>
                  <a:srgbClr val="FF0000"/>
                </a:highlight>
              </a:rPr>
              <a:t>NMOS</a:t>
            </a:r>
            <a:endParaRPr lang="ko-KR" altLang="en-US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B75162-91AC-7477-C748-2C7838B9D453}"/>
              </a:ext>
            </a:extLst>
          </p:cNvPr>
          <p:cNvSpPr txBox="1"/>
          <p:nvPr/>
        </p:nvSpPr>
        <p:spPr>
          <a:xfrm>
            <a:off x="3485159" y="4526511"/>
            <a:ext cx="9429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  <a:highlight>
                  <a:srgbClr val="FF0000"/>
                </a:highlight>
              </a:rPr>
              <a:t>NMOS</a:t>
            </a:r>
            <a:endParaRPr lang="ko-KR" altLang="en-US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FB59FA-5233-DB05-3144-615ECFA260DE}"/>
              </a:ext>
            </a:extLst>
          </p:cNvPr>
          <p:cNvSpPr txBox="1"/>
          <p:nvPr/>
        </p:nvSpPr>
        <p:spPr>
          <a:xfrm>
            <a:off x="3485159" y="5106417"/>
            <a:ext cx="9429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  <a:highlight>
                  <a:srgbClr val="FF0000"/>
                </a:highlight>
              </a:rPr>
              <a:t>NMOS</a:t>
            </a:r>
            <a:endParaRPr lang="ko-KR" altLang="en-US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75676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EED0396-6EAC-3044-EB16-5FA5D3DD6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82" y="107661"/>
            <a:ext cx="10515600" cy="4351338"/>
          </a:xfrm>
        </p:spPr>
        <p:txBody>
          <a:bodyPr/>
          <a:lstStyle/>
          <a:p>
            <a:r>
              <a:rPr lang="en-US" altLang="ko-KR"/>
              <a:t>1.2V to 2.5V Voltage Level Shifter</a:t>
            </a:r>
            <a:endParaRPr lang="ko-KR" altLang="en-US"/>
          </a:p>
          <a:p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89BF41-A448-0EA7-DD72-627D8E457924}"/>
              </a:ext>
            </a:extLst>
          </p:cNvPr>
          <p:cNvSpPr txBox="1"/>
          <p:nvPr/>
        </p:nvSpPr>
        <p:spPr>
          <a:xfrm>
            <a:off x="3048000" y="32466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50629175-9263-D01B-A54B-4CAA764F3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127721" y="1820911"/>
            <a:ext cx="6912381" cy="32161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B41208-6E56-9BB3-F5B7-B7566F53DF00}"/>
              </a:ext>
            </a:extLst>
          </p:cNvPr>
          <p:cNvSpPr txBox="1"/>
          <p:nvPr/>
        </p:nvSpPr>
        <p:spPr>
          <a:xfrm>
            <a:off x="9774191" y="6488668"/>
            <a:ext cx="188209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  <a:highlight>
                  <a:srgbClr val="FF0000"/>
                </a:highlight>
              </a:rPr>
              <a:t>Stage 1 Follower</a:t>
            </a:r>
            <a:endParaRPr lang="ko-KR" altLang="en-US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1ED35C-93FF-09B8-AEF0-3C46DC0AB06C}"/>
              </a:ext>
            </a:extLst>
          </p:cNvPr>
          <p:cNvSpPr txBox="1"/>
          <p:nvPr/>
        </p:nvSpPr>
        <p:spPr>
          <a:xfrm>
            <a:off x="9984509" y="0"/>
            <a:ext cx="176414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  <a:highlight>
                  <a:srgbClr val="FF0000"/>
                </a:highlight>
              </a:rPr>
              <a:t>Control Logic</a:t>
            </a:r>
            <a:endParaRPr lang="ko-KR" altLang="en-US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pic>
        <p:nvPicPr>
          <p:cNvPr id="25" name="그림 24" descr="도표, 텍스트, 평면도, 라인이(가) 표시된 사진&#10;&#10;자동 생성된 설명">
            <a:extLst>
              <a:ext uri="{FF2B5EF4-FFF2-40B4-BE49-F238E27FC236}">
                <a16:creationId xmlns:a16="http://schemas.microsoft.com/office/drawing/2014/main" id="{DE9D70DF-45B4-B2D3-6966-6DB0594BE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715558"/>
            <a:ext cx="8718023" cy="5426882"/>
          </a:xfrm>
          <a:prstGeom prst="rect">
            <a:avLst/>
          </a:prstGeom>
        </p:spPr>
      </p:pic>
      <p:sp>
        <p:nvSpPr>
          <p:cNvPr id="26" name="타원 25">
            <a:extLst>
              <a:ext uri="{FF2B5EF4-FFF2-40B4-BE49-F238E27FC236}">
                <a16:creationId xmlns:a16="http://schemas.microsoft.com/office/drawing/2014/main" id="{783B2E53-EB18-8BB9-7588-6A970CFC2356}"/>
              </a:ext>
            </a:extLst>
          </p:cNvPr>
          <p:cNvSpPr/>
          <p:nvPr/>
        </p:nvSpPr>
        <p:spPr>
          <a:xfrm>
            <a:off x="4544291" y="3158836"/>
            <a:ext cx="73891" cy="878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DDEE9D77-25F0-9979-1D8F-A9254E12B557}"/>
              </a:ext>
            </a:extLst>
          </p:cNvPr>
          <p:cNvSpPr/>
          <p:nvPr/>
        </p:nvSpPr>
        <p:spPr>
          <a:xfrm>
            <a:off x="6530110" y="3783093"/>
            <a:ext cx="73891" cy="878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B06D89AD-9264-0BC4-4C02-A7A6E5F0B662}"/>
              </a:ext>
            </a:extLst>
          </p:cNvPr>
          <p:cNvSpPr/>
          <p:nvPr/>
        </p:nvSpPr>
        <p:spPr>
          <a:xfrm>
            <a:off x="4544290" y="3783093"/>
            <a:ext cx="73891" cy="878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9FF659-7DE0-8C41-D5EF-19AA37285AF1}"/>
              </a:ext>
            </a:extLst>
          </p:cNvPr>
          <p:cNvSpPr txBox="1"/>
          <p:nvPr/>
        </p:nvSpPr>
        <p:spPr>
          <a:xfrm>
            <a:off x="10937156" y="1860167"/>
            <a:ext cx="81149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  <a:highlight>
                  <a:srgbClr val="FF0000"/>
                </a:highlight>
              </a:rPr>
              <a:t>PMOS</a:t>
            </a:r>
            <a:endParaRPr lang="ko-KR" altLang="en-US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A68551-293D-0870-6959-239C7B20D8F8}"/>
              </a:ext>
            </a:extLst>
          </p:cNvPr>
          <p:cNvSpPr txBox="1"/>
          <p:nvPr/>
        </p:nvSpPr>
        <p:spPr>
          <a:xfrm>
            <a:off x="8975823" y="932393"/>
            <a:ext cx="100868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  <a:highlight>
                  <a:srgbClr val="FF0000"/>
                </a:highlight>
              </a:rPr>
              <a:t>Switch</a:t>
            </a:r>
            <a:endParaRPr lang="ko-KR" altLang="en-US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6B02C1-88EB-3943-5D76-8B49ADF079A9}"/>
              </a:ext>
            </a:extLst>
          </p:cNvPr>
          <p:cNvSpPr txBox="1"/>
          <p:nvPr/>
        </p:nvSpPr>
        <p:spPr>
          <a:xfrm>
            <a:off x="9731162" y="1860167"/>
            <a:ext cx="100868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  <a:highlight>
                  <a:srgbClr val="FF0000"/>
                </a:highlight>
              </a:rPr>
              <a:t>NMOS</a:t>
            </a:r>
            <a:endParaRPr lang="ko-KR" altLang="en-US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94159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D3083-89F1-E663-E0DC-1212517CD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/>
              <a:t>8. Discriminator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0D7C775-70FF-CAA4-78E7-66C86DA84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685" y="1"/>
            <a:ext cx="7389315" cy="486756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52AA015-01AD-FBCC-DC80-E8DC871D5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060308"/>
            <a:ext cx="6557818" cy="379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11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E7488-15A3-C6C9-BB46-E7205DA32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127" y="0"/>
            <a:ext cx="10515600" cy="1325563"/>
          </a:xfrm>
        </p:spPr>
        <p:txBody>
          <a:bodyPr/>
          <a:lstStyle/>
          <a:p>
            <a:r>
              <a:rPr lang="en-US"/>
              <a:t>7. Clock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6C7F6-4694-87D4-E248-F56D5F9AB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127" y="1091045"/>
            <a:ext cx="5294746" cy="4351338"/>
          </a:xfrm>
        </p:spPr>
        <p:txBody>
          <a:bodyPr/>
          <a:lstStyle/>
          <a:p>
            <a:r>
              <a:rPr lang="en-US"/>
              <a:t>10 GHz VCO (Fermilab)</a:t>
            </a:r>
          </a:p>
          <a:p>
            <a:r>
              <a:rPr lang="en-US"/>
              <a:t>Control Voltage is sourced from the FPGA to create a feedback loop.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D5990923-92A7-D100-CD03-89969ABB0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329" y="18574"/>
            <a:ext cx="6144482" cy="682085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FC2B727-8B08-899F-3312-53603A3FA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40" y="3809899"/>
            <a:ext cx="5851874" cy="302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76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6C7F6-4694-87D4-E248-F56D5F9AB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552"/>
            <a:ext cx="10515600" cy="4351338"/>
          </a:xfrm>
        </p:spPr>
        <p:txBody>
          <a:bodyPr/>
          <a:lstStyle/>
          <a:p>
            <a:r>
              <a:rPr lang="en-US"/>
              <a:t>Power Gated Primary Clock Buffer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9FA14777-66D2-227A-25A8-2166F92D1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0566"/>
            <a:ext cx="10067150" cy="61174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61468D-5138-EA47-783A-CD6791870450}"/>
              </a:ext>
            </a:extLst>
          </p:cNvPr>
          <p:cNvSpPr txBox="1"/>
          <p:nvPr/>
        </p:nvSpPr>
        <p:spPr>
          <a:xfrm>
            <a:off x="2290618" y="5091904"/>
            <a:ext cx="216131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  <a:highlight>
                  <a:srgbClr val="FF0000"/>
                </a:highlight>
              </a:rPr>
              <a:t>Async. Divide by 2</a:t>
            </a:r>
            <a:endParaRPr lang="ko-KR" altLang="en-US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99EBCE-4F12-114D-0E5B-D27F769462B8}"/>
              </a:ext>
            </a:extLst>
          </p:cNvPr>
          <p:cNvSpPr txBox="1"/>
          <p:nvPr/>
        </p:nvSpPr>
        <p:spPr>
          <a:xfrm>
            <a:off x="5403272" y="5091904"/>
            <a:ext cx="23368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  <a:highlight>
                  <a:srgbClr val="FF0000"/>
                </a:highlight>
              </a:rPr>
              <a:t>Async. Divide by 128</a:t>
            </a:r>
            <a:endParaRPr lang="ko-KR" altLang="en-US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19808B-2815-1C6D-F51A-1AC742CEB244}"/>
              </a:ext>
            </a:extLst>
          </p:cNvPr>
          <p:cNvSpPr txBox="1"/>
          <p:nvPr/>
        </p:nvSpPr>
        <p:spPr>
          <a:xfrm>
            <a:off x="5920508" y="2359889"/>
            <a:ext cx="241992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  <a:highlight>
                  <a:srgbClr val="FF0000"/>
                </a:highlight>
              </a:rPr>
              <a:t>Primary 5GHz Buffer</a:t>
            </a:r>
            <a:endParaRPr lang="ko-KR" altLang="en-US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6AC913-7161-0C7C-B2FF-0D5B9AD41CC0}"/>
              </a:ext>
            </a:extLst>
          </p:cNvPr>
          <p:cNvSpPr txBox="1"/>
          <p:nvPr/>
        </p:nvSpPr>
        <p:spPr>
          <a:xfrm>
            <a:off x="3366411" y="963126"/>
            <a:ext cx="33343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  <a:highlight>
                  <a:srgbClr val="FF0000"/>
                </a:highlight>
              </a:rPr>
              <a:t>Power Gating w/ 2.5V Devices</a:t>
            </a:r>
            <a:endParaRPr lang="ko-KR" altLang="en-US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2452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5155BBA2-FD2E-D2EA-3C49-AAF8A1231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3650"/>
            <a:ext cx="12192000" cy="571944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6C7F6-4694-87D4-E248-F56D5F9AB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552"/>
            <a:ext cx="10515600" cy="4351338"/>
          </a:xfrm>
        </p:spPr>
        <p:txBody>
          <a:bodyPr/>
          <a:lstStyle/>
          <a:p>
            <a:r>
              <a:rPr lang="en-US"/>
              <a:t>Power Gated </a:t>
            </a:r>
            <a:r>
              <a:rPr lang="en-US" altLang="ko-KR"/>
              <a:t>Secondary </a:t>
            </a:r>
            <a:r>
              <a:rPr lang="en-US"/>
              <a:t>Clock Buffer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FF5BDD7-E110-9506-9E47-FF4B14297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79388"/>
            <a:ext cx="12192000" cy="15897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3D7B29-B82F-2C55-5D11-F7A0681FC9A1}"/>
              </a:ext>
            </a:extLst>
          </p:cNvPr>
          <p:cNvSpPr txBox="1"/>
          <p:nvPr/>
        </p:nvSpPr>
        <p:spPr>
          <a:xfrm>
            <a:off x="9611590" y="2407168"/>
            <a:ext cx="216131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  <a:highlight>
                  <a:srgbClr val="FF0000"/>
                </a:highlight>
              </a:rPr>
              <a:t>Divide by 2 with Dynamic FF</a:t>
            </a:r>
            <a:endParaRPr lang="ko-KR" altLang="en-US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EF7DFF-5664-639F-AF91-1B4532827019}"/>
              </a:ext>
            </a:extLst>
          </p:cNvPr>
          <p:cNvSpPr txBox="1"/>
          <p:nvPr/>
        </p:nvSpPr>
        <p:spPr>
          <a:xfrm>
            <a:off x="1794162" y="2407168"/>
            <a:ext cx="90285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2800">
                <a:solidFill>
                  <a:srgbClr val="FFFF00"/>
                </a:solidFill>
                <a:highlight>
                  <a:srgbClr val="FF0000"/>
                </a:highlight>
              </a:rPr>
              <a:t>VLS</a:t>
            </a:r>
            <a:endParaRPr lang="ko-KR" altLang="en-US" sz="2800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E37D19-19F1-E747-78B5-AAA0A84244DC}"/>
              </a:ext>
            </a:extLst>
          </p:cNvPr>
          <p:cNvSpPr txBox="1"/>
          <p:nvPr/>
        </p:nvSpPr>
        <p:spPr>
          <a:xfrm>
            <a:off x="4297217" y="2439174"/>
            <a:ext cx="12076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2000">
                <a:solidFill>
                  <a:srgbClr val="FFFF00"/>
                </a:solidFill>
                <a:highlight>
                  <a:srgbClr val="FF0000"/>
                </a:highlight>
              </a:rPr>
              <a:t>Power Gate</a:t>
            </a:r>
            <a:endParaRPr lang="ko-KR" altLang="en-US" sz="2000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40723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2626EB0-C66F-0916-EDFD-5833C43D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Introduction</a:t>
            </a:r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BF18484-C9B9-63CA-14CD-303C2CE2A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26" y="2108047"/>
            <a:ext cx="4878732" cy="2606956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D09BF21-B037-92FC-DB8E-15FEF00C8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930" y="199681"/>
            <a:ext cx="5420927" cy="321184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4C7940B-60F6-1E79-29C8-2445D1D21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775" y="2966086"/>
            <a:ext cx="5605238" cy="369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715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6C7F6-4694-87D4-E248-F56D5F9AB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552"/>
            <a:ext cx="10515600" cy="4351338"/>
          </a:xfrm>
        </p:spPr>
        <p:txBody>
          <a:bodyPr/>
          <a:lstStyle/>
          <a:p>
            <a:r>
              <a:rPr lang="en-US"/>
              <a:t>5GHz Clock Skew Generation</a:t>
            </a:r>
          </a:p>
          <a:p>
            <a:pPr marL="0" indent="0">
              <a:buNone/>
            </a:pPr>
            <a:r>
              <a:rPr lang="en-US"/>
              <a:t>Buffers are sized so that it’s skew is 25ps in </a:t>
            </a:r>
            <a:r>
              <a:rPr lang="en-US" err="1"/>
              <a:t>tt</a:t>
            </a:r>
            <a:r>
              <a:rPr lang="en-US"/>
              <a:t> corner.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B35961-08BC-9E43-3565-16A269413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1881"/>
            <a:ext cx="12210914" cy="3592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17880F-8C5E-8BA5-F48F-B9F8F7410A20}"/>
              </a:ext>
            </a:extLst>
          </p:cNvPr>
          <p:cNvSpPr txBox="1"/>
          <p:nvPr/>
        </p:nvSpPr>
        <p:spPr>
          <a:xfrm>
            <a:off x="10963469" y="3258036"/>
            <a:ext cx="140348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2000">
                <a:solidFill>
                  <a:srgbClr val="FFFF00"/>
                </a:solidFill>
                <a:highlight>
                  <a:srgbClr val="FF0000"/>
                </a:highlight>
              </a:rPr>
              <a:t>Buffer 1 IN</a:t>
            </a:r>
            <a:endParaRPr lang="ko-KR" altLang="en-US" sz="2000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7F88A0-381C-C1C2-9DAA-6D5DCAC0FC8D}"/>
              </a:ext>
            </a:extLst>
          </p:cNvPr>
          <p:cNvSpPr txBox="1"/>
          <p:nvPr/>
        </p:nvSpPr>
        <p:spPr>
          <a:xfrm>
            <a:off x="7074683" y="3315429"/>
            <a:ext cx="303167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2000">
                <a:solidFill>
                  <a:srgbClr val="FFFF00"/>
                </a:solidFill>
                <a:highlight>
                  <a:srgbClr val="FF0000"/>
                </a:highlight>
              </a:rPr>
              <a:t>Buffer 1 OUT = Buffer 2 IN</a:t>
            </a:r>
            <a:endParaRPr lang="ko-KR" altLang="en-US" sz="2000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56F07D-9A5B-121B-35B2-964B860BCC7A}"/>
              </a:ext>
            </a:extLst>
          </p:cNvPr>
          <p:cNvSpPr txBox="1"/>
          <p:nvPr/>
        </p:nvSpPr>
        <p:spPr>
          <a:xfrm>
            <a:off x="3064328" y="3315429"/>
            <a:ext cx="303167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2000">
                <a:solidFill>
                  <a:srgbClr val="FFFF00"/>
                </a:solidFill>
                <a:highlight>
                  <a:srgbClr val="FF0000"/>
                </a:highlight>
              </a:rPr>
              <a:t>Buffer 2 OUT = Buffer 3 IN</a:t>
            </a:r>
            <a:endParaRPr lang="ko-KR" altLang="en-US" sz="2000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F3B03C-2D65-D8D2-0F0B-2009EDA62742}"/>
              </a:ext>
            </a:extLst>
          </p:cNvPr>
          <p:cNvSpPr txBox="1"/>
          <p:nvPr/>
        </p:nvSpPr>
        <p:spPr>
          <a:xfrm rot="16200000">
            <a:off x="4789676" y="1315781"/>
            <a:ext cx="303167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2000">
                <a:solidFill>
                  <a:srgbClr val="FFFF00"/>
                </a:solidFill>
                <a:highlight>
                  <a:srgbClr val="FF0000"/>
                </a:highlight>
              </a:rPr>
              <a:t>To Flip Flops</a:t>
            </a:r>
            <a:endParaRPr lang="ko-KR" altLang="en-US" sz="2000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04924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D3083-89F1-E663-E0DC-1212517CD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8. Power Distribution &amp; Consumption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AD10F-3DFB-E90B-845D-59F4C1B25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00418" cy="4351338"/>
          </a:xfrm>
        </p:spPr>
        <p:txBody>
          <a:bodyPr/>
          <a:lstStyle/>
          <a:p>
            <a:r>
              <a:rPr lang="en-US"/>
              <a:t>M8(1.5</a:t>
            </a:r>
            <a:r>
              <a:rPr lang="el-GR" altLang="ko-KR"/>
              <a:t>μ</a:t>
            </a:r>
            <a:r>
              <a:rPr lang="en-US" altLang="ko-KR"/>
              <a:t>m wide, 2</a:t>
            </a:r>
            <a:r>
              <a:rPr lang="el-GR" altLang="ko-KR"/>
              <a:t>μ</a:t>
            </a:r>
            <a:r>
              <a:rPr lang="en-US" altLang="ko-KR"/>
              <a:t>m pitch</a:t>
            </a:r>
            <a:r>
              <a:rPr lang="en-US"/>
              <a:t>)</a:t>
            </a:r>
          </a:p>
          <a:p>
            <a:r>
              <a:rPr lang="en-US"/>
              <a:t>M9(2</a:t>
            </a:r>
            <a:r>
              <a:rPr lang="el-GR"/>
              <a:t>μ</a:t>
            </a:r>
            <a:r>
              <a:rPr lang="en-US"/>
              <a:t>m wide, 4</a:t>
            </a:r>
            <a:r>
              <a:rPr lang="el-GR" altLang="ko-KR"/>
              <a:t>μ</a:t>
            </a:r>
            <a:r>
              <a:rPr lang="en-US" altLang="ko-KR"/>
              <a:t>m pitch</a:t>
            </a:r>
            <a:r>
              <a:rPr lang="en-US"/>
              <a:t>)</a:t>
            </a:r>
          </a:p>
          <a:p>
            <a:r>
              <a:rPr lang="en-US"/>
              <a:t>VDD25, VDD, GND(Substrate)</a:t>
            </a:r>
          </a:p>
          <a:p>
            <a:r>
              <a:rPr lang="en-US"/>
              <a:t>AVDD, AGND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4E7CF8B-6A84-9EC1-0C99-8AB2585BA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739" y="1508076"/>
            <a:ext cx="5010849" cy="483937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35DB2F2-9CCA-2571-CF26-266E0E7116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945" b="12349"/>
          <a:stretch/>
        </p:blipFill>
        <p:spPr>
          <a:xfrm>
            <a:off x="838200" y="4599709"/>
            <a:ext cx="5410200" cy="110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59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D3083-89F1-E663-E0DC-1212517CD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8. SPI Communication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B6453FA-6991-C29E-67D3-D030F8F1F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14313"/>
            <a:ext cx="114300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15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 idx="4294967295"/>
          </p:nvPr>
        </p:nvSpPr>
        <p:spPr>
          <a:xfrm>
            <a:off x="4181000" y="0"/>
            <a:ext cx="3830000" cy="73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en"/>
              <a:t>Schematic</a:t>
            </a:r>
            <a:endParaRPr/>
          </a:p>
        </p:txBody>
      </p:sp>
      <p:pic>
        <p:nvPicPr>
          <p:cNvPr id="80" name="Google Shape;8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9201"/>
            <a:ext cx="11785600" cy="1147948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8"/>
          <p:cNvSpPr txBox="1"/>
          <p:nvPr/>
        </p:nvSpPr>
        <p:spPr>
          <a:xfrm>
            <a:off x="363200" y="149567"/>
            <a:ext cx="1974000" cy="4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chemeClr val="dk1"/>
                </a:solidFill>
              </a:rPr>
              <a:t>Reading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2" name="Google Shape;81;p18"/>
          <p:cNvSpPr txBox="1"/>
          <p:nvPr/>
        </p:nvSpPr>
        <p:spPr>
          <a:xfrm>
            <a:off x="363200" y="149567"/>
            <a:ext cx="1974000" cy="4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chemeClr val="dk1"/>
                </a:solidFill>
              </a:rPr>
              <a:t>Reading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82" name="Google Shape;82;p18"/>
          <p:cNvSpPr txBox="1"/>
          <p:nvPr/>
        </p:nvSpPr>
        <p:spPr>
          <a:xfrm>
            <a:off x="363200" y="3315767"/>
            <a:ext cx="1974000" cy="4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chemeClr val="dk1"/>
                </a:solidFill>
              </a:rPr>
              <a:t>Writing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83" name="Google Shape;8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" y="1982614"/>
            <a:ext cx="11785287" cy="1147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8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" y="1982614"/>
            <a:ext cx="11785287" cy="1147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29633" y="3130534"/>
            <a:ext cx="8348167" cy="3727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9131F8-4868-F39F-716B-E7F8CFB85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14313"/>
            <a:ext cx="114300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05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green rectangular chart&#10;&#10;Description automatically generated">
            <a:extLst>
              <a:ext uri="{FF2B5EF4-FFF2-40B4-BE49-F238E27FC236}">
                <a16:creationId xmlns:a16="http://schemas.microsoft.com/office/drawing/2014/main" id="{BACFE2EB-882D-C017-A515-5EAA4370D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14313"/>
            <a:ext cx="11430000" cy="64293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 idx="4294967295"/>
          </p:nvPr>
        </p:nvSpPr>
        <p:spPr>
          <a:xfrm>
            <a:off x="8029600" y="0"/>
            <a:ext cx="4162400" cy="69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en"/>
              <a:t>Time Analysis</a:t>
            </a:r>
            <a:endParaRPr/>
          </a:p>
        </p:txBody>
      </p:sp>
      <p:sp>
        <p:nvSpPr>
          <p:cNvPr id="109" name="Google Shape;109;p21"/>
          <p:cNvSpPr txBox="1"/>
          <p:nvPr/>
        </p:nvSpPr>
        <p:spPr>
          <a:xfrm>
            <a:off x="0" y="4636100"/>
            <a:ext cx="7823600" cy="1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chemeClr val="dk1"/>
                </a:solidFill>
              </a:rPr>
              <a:t>25ns period sclk; 23ns input delay; 2ns output delay</a:t>
            </a:r>
            <a:endParaRPr sz="2400">
              <a:solidFill>
                <a:schemeClr val="dk1"/>
              </a:solidFill>
            </a:endParaRPr>
          </a:p>
          <a:p>
            <a:r>
              <a:rPr lang="en" sz="2400">
                <a:solidFill>
                  <a:schemeClr val="dk1"/>
                </a:solidFill>
              </a:rPr>
              <a:t>Synthesized clock tree for SPI clk and internal clk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10" name="Google Shape;110;p21"/>
          <p:cNvSpPr txBox="1"/>
          <p:nvPr/>
        </p:nvSpPr>
        <p:spPr>
          <a:xfrm>
            <a:off x="8527400" y="1488800"/>
            <a:ext cx="2928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chemeClr val="dk2"/>
                </a:solidFill>
              </a:rPr>
              <a:t>*WNS: Worst Negative Slack</a:t>
            </a:r>
            <a:endParaRPr sz="1600">
              <a:solidFill>
                <a:schemeClr val="dk2"/>
              </a:solidFill>
            </a:endParaRPr>
          </a:p>
          <a:p>
            <a:r>
              <a:rPr lang="en" sz="1600">
                <a:solidFill>
                  <a:schemeClr val="dk2"/>
                </a:solidFill>
              </a:rPr>
              <a:t>*TNS:  Total Negative Slack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111" name="Google Shape;1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901201"/>
            <a:ext cx="7955243" cy="353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8;p21"/>
          <p:cNvSpPr txBox="1">
            <a:spLocks noGrp="1"/>
          </p:cNvSpPr>
          <p:nvPr>
            <p:ph type="title" idx="4294967295"/>
          </p:nvPr>
        </p:nvSpPr>
        <p:spPr>
          <a:xfrm>
            <a:off x="8029600" y="0"/>
            <a:ext cx="4162400" cy="69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en"/>
              <a:t>Time Analysis</a:t>
            </a:r>
            <a:endParaRPr/>
          </a:p>
        </p:txBody>
      </p:sp>
      <p:sp>
        <p:nvSpPr>
          <p:cNvPr id="3" name="Google Shape;109;p21"/>
          <p:cNvSpPr txBox="1"/>
          <p:nvPr/>
        </p:nvSpPr>
        <p:spPr>
          <a:xfrm>
            <a:off x="0" y="4636100"/>
            <a:ext cx="7823600" cy="1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chemeClr val="dk1"/>
                </a:solidFill>
              </a:rPr>
              <a:t>25ns period sclk; 23ns input delay; 2ns output delay</a:t>
            </a:r>
            <a:endParaRPr sz="2400">
              <a:solidFill>
                <a:schemeClr val="dk1"/>
              </a:solidFill>
            </a:endParaRPr>
          </a:p>
          <a:p>
            <a:r>
              <a:rPr lang="en" sz="2400">
                <a:solidFill>
                  <a:schemeClr val="dk1"/>
                </a:solidFill>
              </a:rPr>
              <a:t>Synthesized clock tree for SPI clk and internal clk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4" name="Google Shape;110;p21"/>
          <p:cNvSpPr txBox="1"/>
          <p:nvPr/>
        </p:nvSpPr>
        <p:spPr>
          <a:xfrm>
            <a:off x="8527400" y="1488800"/>
            <a:ext cx="2928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chemeClr val="dk2"/>
                </a:solidFill>
              </a:rPr>
              <a:t>*WNS: Worst Negative Slack</a:t>
            </a:r>
            <a:endParaRPr sz="1600">
              <a:solidFill>
                <a:schemeClr val="dk2"/>
              </a:solidFill>
            </a:endParaRPr>
          </a:p>
          <a:p>
            <a:r>
              <a:rPr lang="en" sz="1600">
                <a:solidFill>
                  <a:schemeClr val="dk2"/>
                </a:solidFill>
              </a:rPr>
              <a:t>*TNS:  Total Negative Slack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5" name="Google Shape;1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901201"/>
            <a:ext cx="7955243" cy="353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" sz="2133">
                <a:solidFill>
                  <a:schemeClr val="dk1"/>
                </a:solidFill>
              </a:rPr>
              <a:t>Q: How to reset the address?</a:t>
            </a:r>
            <a:br>
              <a:rPr lang="en" sz="2133">
                <a:solidFill>
                  <a:schemeClr val="dk1"/>
                </a:solidFill>
              </a:rPr>
            </a:br>
            <a:r>
              <a:rPr lang="en" sz="2133">
                <a:solidFill>
                  <a:schemeClr val="dk1"/>
                </a:solidFill>
              </a:rPr>
              <a:t>A: Wait for 7 iclk cycles without sending sclk. Then send another address.</a:t>
            </a:r>
            <a:endParaRPr sz="2133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endParaRPr sz="2133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sz="2133">
                <a:solidFill>
                  <a:schemeClr val="dk1"/>
                </a:solidFill>
              </a:rPr>
              <a:t>Q: What if an invalid address is sent?</a:t>
            </a:r>
            <a:endParaRPr sz="2133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sz="2133">
                <a:solidFill>
                  <a:schemeClr val="dk1"/>
                </a:solidFill>
              </a:rPr>
              <a:t>A: load_cnt_ser &lt;= 00000000, select_Reg &lt;= 111. This means no data is read out.</a:t>
            </a:r>
            <a:endParaRPr sz="2133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endParaRPr sz="2133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sz="2133">
                <a:solidFill>
                  <a:schemeClr val="dk1"/>
                </a:solidFill>
              </a:rPr>
              <a:t>Q: Is there any error correction?</a:t>
            </a:r>
            <a:endParaRPr sz="2133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sz="2133">
                <a:solidFill>
                  <a:schemeClr val="dk1"/>
                </a:solidFill>
              </a:rPr>
              <a:t>A: We don’t have any. This shouldn’t be a problem.</a:t>
            </a:r>
            <a:endParaRPr sz="2133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endParaRPr sz="2133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sz="2133">
              <a:solidFill>
                <a:schemeClr val="dk1"/>
              </a:solidFill>
            </a:endParaRPr>
          </a:p>
        </p:txBody>
      </p:sp>
      <p:sp>
        <p:nvSpPr>
          <p:cNvPr id="2" name="Google Shape;122;p23"/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" sz="2133">
                <a:solidFill>
                  <a:schemeClr val="dk1"/>
                </a:solidFill>
              </a:rPr>
              <a:t>Q: How to reset the address?</a:t>
            </a:r>
            <a:br>
              <a:rPr lang="en" sz="2133">
                <a:solidFill>
                  <a:schemeClr val="dk1"/>
                </a:solidFill>
              </a:rPr>
            </a:br>
            <a:r>
              <a:rPr lang="en" sz="2133">
                <a:solidFill>
                  <a:schemeClr val="dk1"/>
                </a:solidFill>
              </a:rPr>
              <a:t>A: Wait for 7 iclk cycles without sending sclk. Then send another address.</a:t>
            </a:r>
            <a:endParaRPr sz="2133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endParaRPr sz="2133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sz="2133">
                <a:solidFill>
                  <a:schemeClr val="dk1"/>
                </a:solidFill>
              </a:rPr>
              <a:t>Q: What if an invalid address is sent?</a:t>
            </a:r>
            <a:endParaRPr sz="2133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sz="2133">
                <a:solidFill>
                  <a:schemeClr val="dk1"/>
                </a:solidFill>
              </a:rPr>
              <a:t>A: load_cnt_ser &lt;= 00000000, select_Reg &lt;= 111. This means no data is read out.</a:t>
            </a:r>
            <a:endParaRPr sz="2133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endParaRPr sz="2133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sz="2133">
                <a:solidFill>
                  <a:schemeClr val="dk1"/>
                </a:solidFill>
              </a:rPr>
              <a:t>Q: Is there any error correction?</a:t>
            </a:r>
            <a:endParaRPr sz="2133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sz="2133">
                <a:solidFill>
                  <a:schemeClr val="dk1"/>
                </a:solidFill>
              </a:rPr>
              <a:t>A: We don’t have any. This shouldn’t be a problem.</a:t>
            </a:r>
            <a:endParaRPr sz="2133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endParaRPr sz="2133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sz="2133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B6E9C0-915E-C61B-C1D8-3A03B1C64669}"/>
              </a:ext>
            </a:extLst>
          </p:cNvPr>
          <p:cNvSpPr txBox="1"/>
          <p:nvPr/>
        </p:nvSpPr>
        <p:spPr>
          <a:xfrm rot="16200000">
            <a:off x="-1542238" y="2072951"/>
            <a:ext cx="6589285" cy="857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969"/>
              <a:t>Pin Layout (54 pins)</a:t>
            </a:r>
            <a:endParaRPr lang="ko-KR" altLang="en-US" sz="4969"/>
          </a:p>
        </p:txBody>
      </p:sp>
      <p:sp>
        <p:nvSpPr>
          <p:cNvPr id="125" name="직사각형 124">
            <a:extLst>
              <a:ext uri="{FF2B5EF4-FFF2-40B4-BE49-F238E27FC236}">
                <a16:creationId xmlns:a16="http://schemas.microsoft.com/office/drawing/2014/main" id="{24856364-E498-FE46-995F-78ACD7ED92E4}"/>
              </a:ext>
            </a:extLst>
          </p:cNvPr>
          <p:cNvSpPr/>
          <p:nvPr/>
        </p:nvSpPr>
        <p:spPr>
          <a:xfrm>
            <a:off x="3809972" y="5310650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126" name="직사각형 125">
            <a:extLst>
              <a:ext uri="{FF2B5EF4-FFF2-40B4-BE49-F238E27FC236}">
                <a16:creationId xmlns:a16="http://schemas.microsoft.com/office/drawing/2014/main" id="{5CF43ECE-A2F6-1892-686E-3893D1FD48D1}"/>
              </a:ext>
            </a:extLst>
          </p:cNvPr>
          <p:cNvSpPr/>
          <p:nvPr/>
        </p:nvSpPr>
        <p:spPr>
          <a:xfrm>
            <a:off x="3809972" y="5535629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316030E-A71B-B572-12C2-763102FFE4C0}"/>
              </a:ext>
            </a:extLst>
          </p:cNvPr>
          <p:cNvSpPr txBox="1"/>
          <p:nvPr/>
        </p:nvSpPr>
        <p:spPr>
          <a:xfrm>
            <a:off x="2880536" y="5429242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91" err="1"/>
              <a:t>agnd</a:t>
            </a:r>
            <a:endParaRPr lang="ko-KR" altLang="en-US" sz="1491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2C1A783-8FC2-8F8F-9D0F-CA99BFCF3C9C}"/>
              </a:ext>
            </a:extLst>
          </p:cNvPr>
          <p:cNvSpPr txBox="1"/>
          <p:nvPr/>
        </p:nvSpPr>
        <p:spPr>
          <a:xfrm>
            <a:off x="2880536" y="5204263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91"/>
              <a:t>signal</a:t>
            </a:r>
            <a:endParaRPr lang="ko-KR" altLang="en-US" sz="1491"/>
          </a:p>
        </p:txBody>
      </p:sp>
      <p:sp>
        <p:nvSpPr>
          <p:cNvPr id="201" name="직사각형 200">
            <a:extLst>
              <a:ext uri="{FF2B5EF4-FFF2-40B4-BE49-F238E27FC236}">
                <a16:creationId xmlns:a16="http://schemas.microsoft.com/office/drawing/2014/main" id="{0BB46DF2-7703-29BB-FD1A-55FB45AEA000}"/>
              </a:ext>
            </a:extLst>
          </p:cNvPr>
          <p:cNvSpPr/>
          <p:nvPr/>
        </p:nvSpPr>
        <p:spPr>
          <a:xfrm rot="5400000">
            <a:off x="6168094" y="6027313"/>
            <a:ext cx="432306" cy="7099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202" name="직사각형 201">
            <a:extLst>
              <a:ext uri="{FF2B5EF4-FFF2-40B4-BE49-F238E27FC236}">
                <a16:creationId xmlns:a16="http://schemas.microsoft.com/office/drawing/2014/main" id="{83B17F11-520D-D169-789A-AE8C50D03475}"/>
              </a:ext>
            </a:extLst>
          </p:cNvPr>
          <p:cNvSpPr/>
          <p:nvPr/>
        </p:nvSpPr>
        <p:spPr>
          <a:xfrm rot="5400000">
            <a:off x="5499794" y="6027310"/>
            <a:ext cx="432306" cy="7099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203" name="직사각형 202">
            <a:extLst>
              <a:ext uri="{FF2B5EF4-FFF2-40B4-BE49-F238E27FC236}">
                <a16:creationId xmlns:a16="http://schemas.microsoft.com/office/drawing/2014/main" id="{944EDC36-8E66-41E4-938A-7CEB00C3C526}"/>
              </a:ext>
            </a:extLst>
          </p:cNvPr>
          <p:cNvSpPr/>
          <p:nvPr/>
        </p:nvSpPr>
        <p:spPr>
          <a:xfrm rot="5400000">
            <a:off x="5165644" y="6027309"/>
            <a:ext cx="432306" cy="7099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204" name="직사각형 203">
            <a:extLst>
              <a:ext uri="{FF2B5EF4-FFF2-40B4-BE49-F238E27FC236}">
                <a16:creationId xmlns:a16="http://schemas.microsoft.com/office/drawing/2014/main" id="{8AFA58DB-0343-C83E-801C-E82B2F11BCBB}"/>
              </a:ext>
            </a:extLst>
          </p:cNvPr>
          <p:cNvSpPr/>
          <p:nvPr/>
        </p:nvSpPr>
        <p:spPr>
          <a:xfrm rot="5400000">
            <a:off x="4831494" y="6027311"/>
            <a:ext cx="432306" cy="7099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205" name="직사각형 204">
            <a:extLst>
              <a:ext uri="{FF2B5EF4-FFF2-40B4-BE49-F238E27FC236}">
                <a16:creationId xmlns:a16="http://schemas.microsoft.com/office/drawing/2014/main" id="{70BCD27E-A232-4E15-E8E3-2D52AF413367}"/>
              </a:ext>
            </a:extLst>
          </p:cNvPr>
          <p:cNvSpPr/>
          <p:nvPr/>
        </p:nvSpPr>
        <p:spPr>
          <a:xfrm rot="5400000">
            <a:off x="4497344" y="6027312"/>
            <a:ext cx="432306" cy="7099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206" name="직사각형 205">
            <a:extLst>
              <a:ext uri="{FF2B5EF4-FFF2-40B4-BE49-F238E27FC236}">
                <a16:creationId xmlns:a16="http://schemas.microsoft.com/office/drawing/2014/main" id="{C4B0F67B-4E5E-2908-61DC-A79EE6D4FFB2}"/>
              </a:ext>
            </a:extLst>
          </p:cNvPr>
          <p:cNvSpPr/>
          <p:nvPr/>
        </p:nvSpPr>
        <p:spPr>
          <a:xfrm rot="5400000">
            <a:off x="5833944" y="6027313"/>
            <a:ext cx="432306" cy="7099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DE6C0C69-8D43-77E7-9E21-B08B566FD074}"/>
              </a:ext>
            </a:extLst>
          </p:cNvPr>
          <p:cNvSpPr/>
          <p:nvPr/>
        </p:nvSpPr>
        <p:spPr>
          <a:xfrm>
            <a:off x="3809972" y="4860693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D8DA0E0D-93E3-63F8-4545-47DD25909F75}"/>
              </a:ext>
            </a:extLst>
          </p:cNvPr>
          <p:cNvSpPr/>
          <p:nvPr/>
        </p:nvSpPr>
        <p:spPr>
          <a:xfrm>
            <a:off x="3809972" y="5085672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484AF-A134-B3B2-B029-9D70539026AE}"/>
              </a:ext>
            </a:extLst>
          </p:cNvPr>
          <p:cNvSpPr txBox="1"/>
          <p:nvPr/>
        </p:nvSpPr>
        <p:spPr>
          <a:xfrm>
            <a:off x="2880536" y="4979284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91" err="1"/>
              <a:t>avdd</a:t>
            </a:r>
            <a:endParaRPr lang="ko-KR" altLang="en-US" sz="149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C00467-C673-CB10-B337-5AF9E3ACAF4B}"/>
              </a:ext>
            </a:extLst>
          </p:cNvPr>
          <p:cNvSpPr txBox="1"/>
          <p:nvPr/>
        </p:nvSpPr>
        <p:spPr>
          <a:xfrm>
            <a:off x="2880536" y="4754305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91"/>
              <a:t>signal</a:t>
            </a:r>
            <a:endParaRPr lang="ko-KR" altLang="en-US" sz="1491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1E6003C8-A682-EE8D-C8E1-275FC898E46D}"/>
              </a:ext>
            </a:extLst>
          </p:cNvPr>
          <p:cNvSpPr/>
          <p:nvPr/>
        </p:nvSpPr>
        <p:spPr>
          <a:xfrm>
            <a:off x="3809972" y="4410735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C7D117C9-91DD-9853-CCF8-DEDAE1640563}"/>
              </a:ext>
            </a:extLst>
          </p:cNvPr>
          <p:cNvSpPr/>
          <p:nvPr/>
        </p:nvSpPr>
        <p:spPr>
          <a:xfrm>
            <a:off x="3809972" y="4635714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29B0ED-BC27-2979-1641-EBFC01C206D5}"/>
              </a:ext>
            </a:extLst>
          </p:cNvPr>
          <p:cNvSpPr txBox="1"/>
          <p:nvPr/>
        </p:nvSpPr>
        <p:spPr>
          <a:xfrm>
            <a:off x="2880536" y="4529327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91" err="1"/>
              <a:t>agnd</a:t>
            </a:r>
            <a:endParaRPr lang="ko-KR" altLang="en-US" sz="149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B8A06A-6CD8-50CB-3228-8AAF01BC4DB7}"/>
              </a:ext>
            </a:extLst>
          </p:cNvPr>
          <p:cNvSpPr txBox="1"/>
          <p:nvPr/>
        </p:nvSpPr>
        <p:spPr>
          <a:xfrm>
            <a:off x="2880536" y="4304348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91"/>
              <a:t>signal</a:t>
            </a:r>
            <a:endParaRPr lang="ko-KR" altLang="en-US" sz="1491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BF0207A2-E1AB-3573-D483-5DE893DBC987}"/>
              </a:ext>
            </a:extLst>
          </p:cNvPr>
          <p:cNvSpPr/>
          <p:nvPr/>
        </p:nvSpPr>
        <p:spPr>
          <a:xfrm>
            <a:off x="3809972" y="3960778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201A0981-3533-B275-2FA8-C0D16353A08E}"/>
              </a:ext>
            </a:extLst>
          </p:cNvPr>
          <p:cNvSpPr/>
          <p:nvPr/>
        </p:nvSpPr>
        <p:spPr>
          <a:xfrm>
            <a:off x="3809972" y="4185757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355AB5E-FFB1-A6B7-CF5B-751659CB3D97}"/>
              </a:ext>
            </a:extLst>
          </p:cNvPr>
          <p:cNvSpPr txBox="1"/>
          <p:nvPr/>
        </p:nvSpPr>
        <p:spPr>
          <a:xfrm>
            <a:off x="2880536" y="4079369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91" err="1"/>
              <a:t>avdd</a:t>
            </a:r>
            <a:endParaRPr lang="ko-KR" altLang="en-US" sz="1491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CA0F84F-41EE-E42E-F76F-54DBF421A35F}"/>
              </a:ext>
            </a:extLst>
          </p:cNvPr>
          <p:cNvSpPr txBox="1"/>
          <p:nvPr/>
        </p:nvSpPr>
        <p:spPr>
          <a:xfrm>
            <a:off x="2880536" y="3854390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91"/>
              <a:t>signal</a:t>
            </a:r>
            <a:endParaRPr lang="ko-KR" altLang="en-US" sz="1491"/>
          </a:p>
        </p:txBody>
      </p:sp>
      <p:sp>
        <p:nvSpPr>
          <p:cNvPr id="87" name="직사각형 86">
            <a:extLst>
              <a:ext uri="{FF2B5EF4-FFF2-40B4-BE49-F238E27FC236}">
                <a16:creationId xmlns:a16="http://schemas.microsoft.com/office/drawing/2014/main" id="{CE464B00-94E2-DC06-132B-B09D0217106A}"/>
              </a:ext>
            </a:extLst>
          </p:cNvPr>
          <p:cNvSpPr/>
          <p:nvPr/>
        </p:nvSpPr>
        <p:spPr>
          <a:xfrm>
            <a:off x="3809972" y="3269870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88" name="직사각형 87">
            <a:extLst>
              <a:ext uri="{FF2B5EF4-FFF2-40B4-BE49-F238E27FC236}">
                <a16:creationId xmlns:a16="http://schemas.microsoft.com/office/drawing/2014/main" id="{1A8E55EA-A17B-12D9-3635-16FFDB34DCE8}"/>
              </a:ext>
            </a:extLst>
          </p:cNvPr>
          <p:cNvSpPr/>
          <p:nvPr/>
        </p:nvSpPr>
        <p:spPr>
          <a:xfrm>
            <a:off x="3809972" y="3494849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1DF127C-C91C-20B2-FA56-D2B50FDFD9DB}"/>
              </a:ext>
            </a:extLst>
          </p:cNvPr>
          <p:cNvSpPr txBox="1"/>
          <p:nvPr/>
        </p:nvSpPr>
        <p:spPr>
          <a:xfrm>
            <a:off x="2880536" y="3388462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91"/>
              <a:t>VCO </a:t>
            </a:r>
            <a:r>
              <a:rPr lang="en-US" altLang="ko-KR" sz="1491" err="1"/>
              <a:t>gnd</a:t>
            </a:r>
            <a:endParaRPr lang="ko-KR" altLang="en-US" sz="1491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DABD281-41E9-2750-B939-CABF290EF4EE}"/>
              </a:ext>
            </a:extLst>
          </p:cNvPr>
          <p:cNvSpPr txBox="1"/>
          <p:nvPr/>
        </p:nvSpPr>
        <p:spPr>
          <a:xfrm>
            <a:off x="2880536" y="3163483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91"/>
              <a:t>signal</a:t>
            </a:r>
            <a:endParaRPr lang="ko-KR" altLang="en-US" sz="1491"/>
          </a:p>
        </p:txBody>
      </p:sp>
      <p:sp>
        <p:nvSpPr>
          <p:cNvPr id="91" name="직사각형 90">
            <a:extLst>
              <a:ext uri="{FF2B5EF4-FFF2-40B4-BE49-F238E27FC236}">
                <a16:creationId xmlns:a16="http://schemas.microsoft.com/office/drawing/2014/main" id="{89CFAAF8-C12D-58C4-E2CE-BF7600C94928}"/>
              </a:ext>
            </a:extLst>
          </p:cNvPr>
          <p:cNvSpPr/>
          <p:nvPr/>
        </p:nvSpPr>
        <p:spPr>
          <a:xfrm>
            <a:off x="3809972" y="2819913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98" name="직사각형 97">
            <a:extLst>
              <a:ext uri="{FF2B5EF4-FFF2-40B4-BE49-F238E27FC236}">
                <a16:creationId xmlns:a16="http://schemas.microsoft.com/office/drawing/2014/main" id="{DC2B646E-2525-3B28-69E0-3C0C4924BCDF}"/>
              </a:ext>
            </a:extLst>
          </p:cNvPr>
          <p:cNvSpPr/>
          <p:nvPr/>
        </p:nvSpPr>
        <p:spPr>
          <a:xfrm>
            <a:off x="3809972" y="3044892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A888AE3-6AA7-E5DA-5102-214111116AF5}"/>
              </a:ext>
            </a:extLst>
          </p:cNvPr>
          <p:cNvSpPr txBox="1"/>
          <p:nvPr/>
        </p:nvSpPr>
        <p:spPr>
          <a:xfrm>
            <a:off x="2880536" y="2938504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91" err="1"/>
              <a:t>avdd</a:t>
            </a:r>
            <a:endParaRPr lang="ko-KR" altLang="en-US" sz="1491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0F93B70-436B-1B52-B6A3-A4343A3ED311}"/>
              </a:ext>
            </a:extLst>
          </p:cNvPr>
          <p:cNvSpPr txBox="1"/>
          <p:nvPr/>
        </p:nvSpPr>
        <p:spPr>
          <a:xfrm>
            <a:off x="2880536" y="2713525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91"/>
              <a:t>signal</a:t>
            </a:r>
            <a:endParaRPr lang="ko-KR" altLang="en-US" sz="1491"/>
          </a:p>
        </p:txBody>
      </p:sp>
      <p:sp>
        <p:nvSpPr>
          <p:cNvPr id="102" name="직사각형 101">
            <a:extLst>
              <a:ext uri="{FF2B5EF4-FFF2-40B4-BE49-F238E27FC236}">
                <a16:creationId xmlns:a16="http://schemas.microsoft.com/office/drawing/2014/main" id="{0B8C9CB7-2CA3-BDE3-50D0-60E843DEFC0E}"/>
              </a:ext>
            </a:extLst>
          </p:cNvPr>
          <p:cNvSpPr/>
          <p:nvPr/>
        </p:nvSpPr>
        <p:spPr>
          <a:xfrm>
            <a:off x="3809972" y="2369955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103" name="직사각형 102">
            <a:extLst>
              <a:ext uri="{FF2B5EF4-FFF2-40B4-BE49-F238E27FC236}">
                <a16:creationId xmlns:a16="http://schemas.microsoft.com/office/drawing/2014/main" id="{CBE92B5E-49F2-EFEC-1BA9-6D7B733291BB}"/>
              </a:ext>
            </a:extLst>
          </p:cNvPr>
          <p:cNvSpPr/>
          <p:nvPr/>
        </p:nvSpPr>
        <p:spPr>
          <a:xfrm>
            <a:off x="3809972" y="2594934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371A069-BA5B-7320-6B6D-F3F0D873871B}"/>
              </a:ext>
            </a:extLst>
          </p:cNvPr>
          <p:cNvSpPr txBox="1"/>
          <p:nvPr/>
        </p:nvSpPr>
        <p:spPr>
          <a:xfrm>
            <a:off x="2880536" y="2488547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91" err="1"/>
              <a:t>agnd</a:t>
            </a:r>
            <a:endParaRPr lang="ko-KR" altLang="en-US" sz="1491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7B3A827-AAD7-E676-CBC6-7502EC98F89D}"/>
              </a:ext>
            </a:extLst>
          </p:cNvPr>
          <p:cNvSpPr txBox="1"/>
          <p:nvPr/>
        </p:nvSpPr>
        <p:spPr>
          <a:xfrm>
            <a:off x="2880536" y="2263568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91"/>
              <a:t>signal</a:t>
            </a:r>
            <a:endParaRPr lang="ko-KR" altLang="en-US" sz="1491"/>
          </a:p>
        </p:txBody>
      </p:sp>
      <p:sp>
        <p:nvSpPr>
          <p:cNvPr id="154" name="직사각형 153">
            <a:extLst>
              <a:ext uri="{FF2B5EF4-FFF2-40B4-BE49-F238E27FC236}">
                <a16:creationId xmlns:a16="http://schemas.microsoft.com/office/drawing/2014/main" id="{A43DF43A-F62C-EBC1-5E29-8A07DEBE4565}"/>
              </a:ext>
            </a:extLst>
          </p:cNvPr>
          <p:cNvSpPr/>
          <p:nvPr/>
        </p:nvSpPr>
        <p:spPr>
          <a:xfrm>
            <a:off x="3809972" y="1919998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155" name="직사각형 154">
            <a:extLst>
              <a:ext uri="{FF2B5EF4-FFF2-40B4-BE49-F238E27FC236}">
                <a16:creationId xmlns:a16="http://schemas.microsoft.com/office/drawing/2014/main" id="{F6D89645-B5A5-A739-320A-BF1388EC38A4}"/>
              </a:ext>
            </a:extLst>
          </p:cNvPr>
          <p:cNvSpPr/>
          <p:nvPr/>
        </p:nvSpPr>
        <p:spPr>
          <a:xfrm>
            <a:off x="3809972" y="2144977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A62D5B3E-FB22-02E8-B1DB-D3A975900AA8}"/>
              </a:ext>
            </a:extLst>
          </p:cNvPr>
          <p:cNvSpPr txBox="1"/>
          <p:nvPr/>
        </p:nvSpPr>
        <p:spPr>
          <a:xfrm>
            <a:off x="2880536" y="2038589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91" err="1"/>
              <a:t>avdd</a:t>
            </a:r>
            <a:endParaRPr lang="ko-KR" altLang="en-US" sz="1491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DDD2499E-64BE-FC82-4093-DED507F291B8}"/>
              </a:ext>
            </a:extLst>
          </p:cNvPr>
          <p:cNvSpPr txBox="1"/>
          <p:nvPr/>
        </p:nvSpPr>
        <p:spPr>
          <a:xfrm>
            <a:off x="2880536" y="1813610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91"/>
              <a:t>signal</a:t>
            </a:r>
            <a:endParaRPr lang="ko-KR" altLang="en-US" sz="1491"/>
          </a:p>
        </p:txBody>
      </p:sp>
      <p:sp>
        <p:nvSpPr>
          <p:cNvPr id="158" name="직사각형 157">
            <a:extLst>
              <a:ext uri="{FF2B5EF4-FFF2-40B4-BE49-F238E27FC236}">
                <a16:creationId xmlns:a16="http://schemas.microsoft.com/office/drawing/2014/main" id="{D6A6FAF4-69D0-2D03-D1C7-52BD8AC975A5}"/>
              </a:ext>
            </a:extLst>
          </p:cNvPr>
          <p:cNvSpPr/>
          <p:nvPr/>
        </p:nvSpPr>
        <p:spPr>
          <a:xfrm>
            <a:off x="3809972" y="1470040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159" name="직사각형 158">
            <a:extLst>
              <a:ext uri="{FF2B5EF4-FFF2-40B4-BE49-F238E27FC236}">
                <a16:creationId xmlns:a16="http://schemas.microsoft.com/office/drawing/2014/main" id="{380A985A-60A5-E218-2499-85230929CDE3}"/>
              </a:ext>
            </a:extLst>
          </p:cNvPr>
          <p:cNvSpPr/>
          <p:nvPr/>
        </p:nvSpPr>
        <p:spPr>
          <a:xfrm>
            <a:off x="3809972" y="1695019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99BCDF5B-A520-2BD7-E316-EB1B4649BF13}"/>
              </a:ext>
            </a:extLst>
          </p:cNvPr>
          <p:cNvSpPr txBox="1"/>
          <p:nvPr/>
        </p:nvSpPr>
        <p:spPr>
          <a:xfrm>
            <a:off x="2880536" y="1588632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91" err="1"/>
              <a:t>agnd</a:t>
            </a:r>
            <a:endParaRPr lang="ko-KR" altLang="en-US" sz="1491"/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F8AF5657-EE69-84B4-0680-A89CBBDE7D91}"/>
              </a:ext>
            </a:extLst>
          </p:cNvPr>
          <p:cNvSpPr txBox="1"/>
          <p:nvPr/>
        </p:nvSpPr>
        <p:spPr>
          <a:xfrm>
            <a:off x="2880536" y="1363653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91"/>
              <a:t>signal</a:t>
            </a:r>
            <a:endParaRPr lang="ko-KR" altLang="en-US" sz="1491"/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54C01046-7C43-DCEC-9984-C2747F7DB84B}"/>
              </a:ext>
            </a:extLst>
          </p:cNvPr>
          <p:cNvSpPr txBox="1"/>
          <p:nvPr/>
        </p:nvSpPr>
        <p:spPr>
          <a:xfrm>
            <a:off x="7462732" y="5375467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91"/>
              <a:t>bias2</a:t>
            </a:r>
            <a:endParaRPr lang="ko-KR" altLang="en-US" sz="1491"/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6FF9FA38-4330-4E08-D88A-92CC331BEC2D}"/>
              </a:ext>
            </a:extLst>
          </p:cNvPr>
          <p:cNvSpPr txBox="1"/>
          <p:nvPr/>
        </p:nvSpPr>
        <p:spPr>
          <a:xfrm>
            <a:off x="7462732" y="5148629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91"/>
              <a:t>readout</a:t>
            </a:r>
            <a:endParaRPr lang="ko-KR" altLang="en-US" sz="1491"/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49B10D54-9DC6-C63F-090D-246E2651B609}"/>
              </a:ext>
            </a:extLst>
          </p:cNvPr>
          <p:cNvSpPr txBox="1"/>
          <p:nvPr/>
        </p:nvSpPr>
        <p:spPr>
          <a:xfrm>
            <a:off x="7462732" y="4921791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91"/>
              <a:t>bias1</a:t>
            </a:r>
            <a:endParaRPr lang="ko-KR" altLang="en-US" sz="1491"/>
          </a:p>
        </p:txBody>
      </p:sp>
      <p:sp>
        <p:nvSpPr>
          <p:cNvPr id="290" name="TextBox 289">
            <a:extLst>
              <a:ext uri="{FF2B5EF4-FFF2-40B4-BE49-F238E27FC236}">
                <a16:creationId xmlns:a16="http://schemas.microsoft.com/office/drawing/2014/main" id="{9547F1D5-8987-7F81-27EE-426905187E27}"/>
              </a:ext>
            </a:extLst>
          </p:cNvPr>
          <p:cNvSpPr txBox="1"/>
          <p:nvPr/>
        </p:nvSpPr>
        <p:spPr>
          <a:xfrm>
            <a:off x="7462732" y="4694953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91"/>
              <a:t>readout</a:t>
            </a:r>
            <a:endParaRPr lang="ko-KR" altLang="en-US" sz="1491"/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35357B71-41B5-DAF1-F4E0-197166235801}"/>
              </a:ext>
            </a:extLst>
          </p:cNvPr>
          <p:cNvSpPr txBox="1"/>
          <p:nvPr/>
        </p:nvSpPr>
        <p:spPr>
          <a:xfrm>
            <a:off x="7462732" y="4468115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91" err="1"/>
              <a:t>agnd</a:t>
            </a:r>
            <a:endParaRPr lang="ko-KR" altLang="en-US" sz="1491"/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E72EF698-CF1B-D9EC-B4BC-2CD1FE655647}"/>
              </a:ext>
            </a:extLst>
          </p:cNvPr>
          <p:cNvSpPr txBox="1"/>
          <p:nvPr/>
        </p:nvSpPr>
        <p:spPr>
          <a:xfrm>
            <a:off x="7462732" y="4241276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91"/>
              <a:t>readout</a:t>
            </a:r>
            <a:endParaRPr lang="ko-KR" altLang="en-US" sz="1491"/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id="{432D2374-1BF0-7CB1-E3E4-056826BB06B6}"/>
              </a:ext>
            </a:extLst>
          </p:cNvPr>
          <p:cNvSpPr txBox="1"/>
          <p:nvPr/>
        </p:nvSpPr>
        <p:spPr>
          <a:xfrm>
            <a:off x="7462732" y="4014438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91" err="1"/>
              <a:t>avdd</a:t>
            </a:r>
            <a:endParaRPr lang="ko-KR" altLang="en-US" sz="1491"/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18466566-1A53-9226-8236-DF1477848AE8}"/>
              </a:ext>
            </a:extLst>
          </p:cNvPr>
          <p:cNvSpPr txBox="1"/>
          <p:nvPr/>
        </p:nvSpPr>
        <p:spPr>
          <a:xfrm>
            <a:off x="7462732" y="3787600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91"/>
              <a:t>readout</a:t>
            </a:r>
            <a:endParaRPr lang="ko-KR" altLang="en-US" sz="1491"/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892222FF-AAD3-FC0B-C94A-23E47E530DCE}"/>
              </a:ext>
            </a:extLst>
          </p:cNvPr>
          <p:cNvSpPr txBox="1"/>
          <p:nvPr/>
        </p:nvSpPr>
        <p:spPr>
          <a:xfrm>
            <a:off x="7462732" y="3560762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91" err="1"/>
              <a:t>agnd</a:t>
            </a:r>
            <a:endParaRPr lang="ko-KR" altLang="en-US" sz="1491"/>
          </a:p>
        </p:txBody>
      </p:sp>
      <p:sp>
        <p:nvSpPr>
          <p:cNvPr id="296" name="TextBox 295">
            <a:extLst>
              <a:ext uri="{FF2B5EF4-FFF2-40B4-BE49-F238E27FC236}">
                <a16:creationId xmlns:a16="http://schemas.microsoft.com/office/drawing/2014/main" id="{DEF3D689-A7A5-EACF-0F48-0662A40F442F}"/>
              </a:ext>
            </a:extLst>
          </p:cNvPr>
          <p:cNvSpPr txBox="1"/>
          <p:nvPr/>
        </p:nvSpPr>
        <p:spPr>
          <a:xfrm>
            <a:off x="7462732" y="2880248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91"/>
              <a:t>readout</a:t>
            </a:r>
            <a:endParaRPr lang="ko-KR" altLang="en-US" sz="1491"/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A6D3B2C6-17FE-131F-AA39-82E11E0434F1}"/>
              </a:ext>
            </a:extLst>
          </p:cNvPr>
          <p:cNvSpPr txBox="1"/>
          <p:nvPr/>
        </p:nvSpPr>
        <p:spPr>
          <a:xfrm>
            <a:off x="7379153" y="2653410"/>
            <a:ext cx="1044077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91" err="1"/>
              <a:t>bufferbias</a:t>
            </a:r>
            <a:endParaRPr lang="ko-KR" altLang="en-US" sz="1491"/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D2D66855-A434-0F0A-E672-0E64B88A2F46}"/>
              </a:ext>
            </a:extLst>
          </p:cNvPr>
          <p:cNvSpPr txBox="1"/>
          <p:nvPr/>
        </p:nvSpPr>
        <p:spPr>
          <a:xfrm>
            <a:off x="7462732" y="2426572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91"/>
              <a:t>readout</a:t>
            </a:r>
            <a:endParaRPr lang="ko-KR" altLang="en-US" sz="1491"/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0546B95A-5BB8-484B-F12E-CA1F5DBA6502}"/>
              </a:ext>
            </a:extLst>
          </p:cNvPr>
          <p:cNvSpPr txBox="1"/>
          <p:nvPr/>
        </p:nvSpPr>
        <p:spPr>
          <a:xfrm>
            <a:off x="7462732" y="2199734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91" err="1"/>
              <a:t>agnd</a:t>
            </a:r>
            <a:endParaRPr lang="ko-KR" altLang="en-US" sz="1491"/>
          </a:p>
        </p:txBody>
      </p:sp>
      <p:sp>
        <p:nvSpPr>
          <p:cNvPr id="300" name="TextBox 299">
            <a:extLst>
              <a:ext uri="{FF2B5EF4-FFF2-40B4-BE49-F238E27FC236}">
                <a16:creationId xmlns:a16="http://schemas.microsoft.com/office/drawing/2014/main" id="{A977623E-83A7-55F5-DA1D-441C534ACF14}"/>
              </a:ext>
            </a:extLst>
          </p:cNvPr>
          <p:cNvSpPr txBox="1"/>
          <p:nvPr/>
        </p:nvSpPr>
        <p:spPr>
          <a:xfrm>
            <a:off x="7462732" y="1972895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91"/>
              <a:t>readout</a:t>
            </a:r>
            <a:endParaRPr lang="ko-KR" altLang="en-US" sz="1491"/>
          </a:p>
        </p:txBody>
      </p:sp>
      <p:sp>
        <p:nvSpPr>
          <p:cNvPr id="301" name="TextBox 300">
            <a:extLst>
              <a:ext uri="{FF2B5EF4-FFF2-40B4-BE49-F238E27FC236}">
                <a16:creationId xmlns:a16="http://schemas.microsoft.com/office/drawing/2014/main" id="{EE21792F-C89E-A342-E116-D40FF5ECD0B6}"/>
              </a:ext>
            </a:extLst>
          </p:cNvPr>
          <p:cNvSpPr txBox="1"/>
          <p:nvPr/>
        </p:nvSpPr>
        <p:spPr>
          <a:xfrm>
            <a:off x="7462732" y="1746057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91" err="1"/>
              <a:t>avdd</a:t>
            </a:r>
            <a:endParaRPr lang="ko-KR" altLang="en-US" sz="1491"/>
          </a:p>
        </p:txBody>
      </p:sp>
      <p:sp>
        <p:nvSpPr>
          <p:cNvPr id="302" name="TextBox 301">
            <a:extLst>
              <a:ext uri="{FF2B5EF4-FFF2-40B4-BE49-F238E27FC236}">
                <a16:creationId xmlns:a16="http://schemas.microsoft.com/office/drawing/2014/main" id="{E54479B7-50AC-20A9-15CF-8DCCCFC93DDD}"/>
              </a:ext>
            </a:extLst>
          </p:cNvPr>
          <p:cNvSpPr txBox="1"/>
          <p:nvPr/>
        </p:nvSpPr>
        <p:spPr>
          <a:xfrm>
            <a:off x="7462732" y="1519219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91"/>
              <a:t>readout</a:t>
            </a:r>
            <a:endParaRPr lang="ko-KR" altLang="en-US" sz="1491"/>
          </a:p>
        </p:txBody>
      </p:sp>
      <p:sp>
        <p:nvSpPr>
          <p:cNvPr id="304" name="TextBox 303">
            <a:extLst>
              <a:ext uri="{FF2B5EF4-FFF2-40B4-BE49-F238E27FC236}">
                <a16:creationId xmlns:a16="http://schemas.microsoft.com/office/drawing/2014/main" id="{039BA78D-074A-27A1-0EC8-6507DF1E62E7}"/>
              </a:ext>
            </a:extLst>
          </p:cNvPr>
          <p:cNvSpPr txBox="1"/>
          <p:nvPr/>
        </p:nvSpPr>
        <p:spPr>
          <a:xfrm>
            <a:off x="7462732" y="1116524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91"/>
              <a:t>readout</a:t>
            </a:r>
            <a:endParaRPr lang="ko-KR" altLang="en-US" sz="1491"/>
          </a:p>
        </p:txBody>
      </p:sp>
      <p:cxnSp>
        <p:nvCxnSpPr>
          <p:cNvPr id="313" name="직선 화살표 연결선 312">
            <a:extLst>
              <a:ext uri="{FF2B5EF4-FFF2-40B4-BE49-F238E27FC236}">
                <a16:creationId xmlns:a16="http://schemas.microsoft.com/office/drawing/2014/main" id="{3176961A-D7E4-54F6-781B-441F9721B5E7}"/>
              </a:ext>
            </a:extLst>
          </p:cNvPr>
          <p:cNvCxnSpPr>
            <a:cxnSpLocks/>
          </p:cNvCxnSpPr>
          <p:nvPr/>
        </p:nvCxnSpPr>
        <p:spPr>
          <a:xfrm>
            <a:off x="8636165" y="783661"/>
            <a:ext cx="0" cy="493796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4" name="TextBox 313">
            <a:extLst>
              <a:ext uri="{FF2B5EF4-FFF2-40B4-BE49-F238E27FC236}">
                <a16:creationId xmlns:a16="http://schemas.microsoft.com/office/drawing/2014/main" id="{7BE2F224-BB62-7297-1B08-DA24727E352E}"/>
              </a:ext>
            </a:extLst>
          </p:cNvPr>
          <p:cNvSpPr txBox="1"/>
          <p:nvPr/>
        </p:nvSpPr>
        <p:spPr>
          <a:xfrm rot="5400000">
            <a:off x="8061026" y="3468750"/>
            <a:ext cx="1456167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91"/>
              <a:t>2400u, 21 pins</a:t>
            </a:r>
            <a:endParaRPr lang="ko-KR" altLang="en-US" sz="1491"/>
          </a:p>
        </p:txBody>
      </p:sp>
      <p:cxnSp>
        <p:nvCxnSpPr>
          <p:cNvPr id="315" name="직선 화살표 연결선 314">
            <a:extLst>
              <a:ext uri="{FF2B5EF4-FFF2-40B4-BE49-F238E27FC236}">
                <a16:creationId xmlns:a16="http://schemas.microsoft.com/office/drawing/2014/main" id="{F9A28B0B-7155-B0A8-0C54-EDAD2D19668B}"/>
              </a:ext>
            </a:extLst>
          </p:cNvPr>
          <p:cNvCxnSpPr>
            <a:cxnSpLocks/>
          </p:cNvCxnSpPr>
          <p:nvPr/>
        </p:nvCxnSpPr>
        <p:spPr>
          <a:xfrm>
            <a:off x="3809972" y="6086709"/>
            <a:ext cx="356918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6" name="TextBox 315">
            <a:extLst>
              <a:ext uri="{FF2B5EF4-FFF2-40B4-BE49-F238E27FC236}">
                <a16:creationId xmlns:a16="http://schemas.microsoft.com/office/drawing/2014/main" id="{B7D2CD0C-FAB5-5368-21F9-81A20B5ECBD0}"/>
              </a:ext>
            </a:extLst>
          </p:cNvPr>
          <p:cNvSpPr txBox="1"/>
          <p:nvPr/>
        </p:nvSpPr>
        <p:spPr>
          <a:xfrm>
            <a:off x="3809292" y="6057589"/>
            <a:ext cx="838675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91"/>
              <a:t>1000u</a:t>
            </a:r>
            <a:endParaRPr lang="ko-KR" altLang="en-US" sz="1491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45A546D7-751E-B116-8F88-A3A562440E92}"/>
              </a:ext>
            </a:extLst>
          </p:cNvPr>
          <p:cNvSpPr/>
          <p:nvPr/>
        </p:nvSpPr>
        <p:spPr>
          <a:xfrm>
            <a:off x="6879556" y="5311777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278331B-EC9E-9061-F645-5AC07779F917}"/>
              </a:ext>
            </a:extLst>
          </p:cNvPr>
          <p:cNvSpPr/>
          <p:nvPr/>
        </p:nvSpPr>
        <p:spPr>
          <a:xfrm>
            <a:off x="6879556" y="5536193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C52590E3-65C8-2FFD-E95B-F79A128CB7AE}"/>
              </a:ext>
            </a:extLst>
          </p:cNvPr>
          <p:cNvSpPr/>
          <p:nvPr/>
        </p:nvSpPr>
        <p:spPr>
          <a:xfrm>
            <a:off x="6879556" y="4862944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3E540F68-1098-2E3B-2691-0DC4E6C4E1CD}"/>
              </a:ext>
            </a:extLst>
          </p:cNvPr>
          <p:cNvSpPr/>
          <p:nvPr/>
        </p:nvSpPr>
        <p:spPr>
          <a:xfrm>
            <a:off x="6879556" y="5087360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887940C4-CA4E-BBF4-1A69-6266A85B2D83}"/>
              </a:ext>
            </a:extLst>
          </p:cNvPr>
          <p:cNvSpPr/>
          <p:nvPr/>
        </p:nvSpPr>
        <p:spPr>
          <a:xfrm>
            <a:off x="6879556" y="4414111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829A8BEF-A8EA-3DC8-7F0F-83C2E451A885}"/>
              </a:ext>
            </a:extLst>
          </p:cNvPr>
          <p:cNvSpPr/>
          <p:nvPr/>
        </p:nvSpPr>
        <p:spPr>
          <a:xfrm>
            <a:off x="6879556" y="4638528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3C113636-DC39-1B42-E49E-3C5806F3A5C9}"/>
              </a:ext>
            </a:extLst>
          </p:cNvPr>
          <p:cNvSpPr/>
          <p:nvPr/>
        </p:nvSpPr>
        <p:spPr>
          <a:xfrm>
            <a:off x="6879556" y="3965279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E1A025FF-F1AA-FC50-BCB0-FD27E4FCC044}"/>
              </a:ext>
            </a:extLst>
          </p:cNvPr>
          <p:cNvSpPr/>
          <p:nvPr/>
        </p:nvSpPr>
        <p:spPr>
          <a:xfrm>
            <a:off x="6879556" y="4189695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BEC32A5E-F927-09A0-11D2-BE631CB5FD39}"/>
              </a:ext>
            </a:extLst>
          </p:cNvPr>
          <p:cNvSpPr/>
          <p:nvPr/>
        </p:nvSpPr>
        <p:spPr>
          <a:xfrm>
            <a:off x="6879556" y="3067613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9397DACE-67AE-6175-0BFE-A018F4541794}"/>
              </a:ext>
            </a:extLst>
          </p:cNvPr>
          <p:cNvSpPr/>
          <p:nvPr/>
        </p:nvSpPr>
        <p:spPr>
          <a:xfrm>
            <a:off x="6879556" y="3740862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B3EF2ECD-65EA-5062-A63E-12BE8B808601}"/>
              </a:ext>
            </a:extLst>
          </p:cNvPr>
          <p:cNvSpPr/>
          <p:nvPr/>
        </p:nvSpPr>
        <p:spPr>
          <a:xfrm>
            <a:off x="6879556" y="2618780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5DD7E85B-7399-2A64-39A3-EA9AB95A15ED}"/>
              </a:ext>
            </a:extLst>
          </p:cNvPr>
          <p:cNvSpPr/>
          <p:nvPr/>
        </p:nvSpPr>
        <p:spPr>
          <a:xfrm>
            <a:off x="6879556" y="2843197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BF5BE1D9-928D-BFF5-AAA5-E8B0B653005F}"/>
              </a:ext>
            </a:extLst>
          </p:cNvPr>
          <p:cNvSpPr/>
          <p:nvPr/>
        </p:nvSpPr>
        <p:spPr>
          <a:xfrm>
            <a:off x="6879556" y="2169947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7FC99D5F-E0C0-B6B4-8485-C759BE4AD64B}"/>
              </a:ext>
            </a:extLst>
          </p:cNvPr>
          <p:cNvSpPr/>
          <p:nvPr/>
        </p:nvSpPr>
        <p:spPr>
          <a:xfrm>
            <a:off x="6879556" y="2394364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F259DCFC-2B86-738E-3C19-805669FDEF62}"/>
              </a:ext>
            </a:extLst>
          </p:cNvPr>
          <p:cNvSpPr/>
          <p:nvPr/>
        </p:nvSpPr>
        <p:spPr>
          <a:xfrm>
            <a:off x="6879556" y="1721115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C63560A3-B302-48AA-409A-A18C7009E1EB}"/>
              </a:ext>
            </a:extLst>
          </p:cNvPr>
          <p:cNvSpPr/>
          <p:nvPr/>
        </p:nvSpPr>
        <p:spPr>
          <a:xfrm>
            <a:off x="6879556" y="1945531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67FDE756-9664-E563-615F-C619101C8127}"/>
              </a:ext>
            </a:extLst>
          </p:cNvPr>
          <p:cNvSpPr/>
          <p:nvPr/>
        </p:nvSpPr>
        <p:spPr>
          <a:xfrm>
            <a:off x="6879556" y="1272282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8AD8AA13-0692-231A-7DC2-63711FCE9547}"/>
              </a:ext>
            </a:extLst>
          </p:cNvPr>
          <p:cNvSpPr/>
          <p:nvPr/>
        </p:nvSpPr>
        <p:spPr>
          <a:xfrm>
            <a:off x="6879556" y="1496698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63CC2E8-DF20-41D9-F827-4EE6D001B6A5}"/>
              </a:ext>
            </a:extLst>
          </p:cNvPr>
          <p:cNvSpPr txBox="1"/>
          <p:nvPr/>
        </p:nvSpPr>
        <p:spPr>
          <a:xfrm rot="16200000">
            <a:off x="5251672" y="6314002"/>
            <a:ext cx="916977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91"/>
              <a:t>PICO</a:t>
            </a:r>
            <a:endParaRPr lang="ko-KR" altLang="en-US" sz="1491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C3452E7-935D-58DE-3D33-3BD901876186}"/>
              </a:ext>
            </a:extLst>
          </p:cNvPr>
          <p:cNvSpPr txBox="1"/>
          <p:nvPr/>
        </p:nvSpPr>
        <p:spPr>
          <a:xfrm rot="16200000">
            <a:off x="4842768" y="6314002"/>
            <a:ext cx="916977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91"/>
              <a:t>POCI</a:t>
            </a:r>
            <a:endParaRPr lang="ko-KR" altLang="en-US" sz="1491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E207605-E1EF-0E05-8728-3D0DDE641A2A}"/>
              </a:ext>
            </a:extLst>
          </p:cNvPr>
          <p:cNvSpPr txBox="1"/>
          <p:nvPr/>
        </p:nvSpPr>
        <p:spPr>
          <a:xfrm rot="16200000">
            <a:off x="4501787" y="6314002"/>
            <a:ext cx="916977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91"/>
              <a:t>SPICLK</a:t>
            </a:r>
            <a:endParaRPr lang="ko-KR" altLang="en-US" sz="1491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5CF5722-1B5E-4EE3-167F-A8DFF62D3BC4}"/>
              </a:ext>
            </a:extLst>
          </p:cNvPr>
          <p:cNvSpPr txBox="1"/>
          <p:nvPr/>
        </p:nvSpPr>
        <p:spPr>
          <a:xfrm rot="16200000">
            <a:off x="4224414" y="6314002"/>
            <a:ext cx="916977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91" err="1"/>
              <a:t>dvdd</a:t>
            </a:r>
            <a:endParaRPr lang="ko-KR" altLang="en-US" sz="1491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5BBBACE-64E4-77E3-F6C5-CEC1E9BFE725}"/>
              </a:ext>
            </a:extLst>
          </p:cNvPr>
          <p:cNvSpPr txBox="1"/>
          <p:nvPr/>
        </p:nvSpPr>
        <p:spPr>
          <a:xfrm>
            <a:off x="7367934" y="1343362"/>
            <a:ext cx="1055297" cy="270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159" err="1"/>
              <a:t>Discr</a:t>
            </a:r>
            <a:r>
              <a:rPr lang="en-US" altLang="ko-KR" sz="1159"/>
              <a:t>. </a:t>
            </a:r>
            <a:r>
              <a:rPr lang="en-US" altLang="ko-KR" sz="1159" err="1"/>
              <a:t>Thres</a:t>
            </a:r>
            <a:endParaRPr lang="en-US" altLang="ko-KR" sz="1159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04DBC66-E52E-6BD4-DD48-658A30C6B3EE}"/>
              </a:ext>
            </a:extLst>
          </p:cNvPr>
          <p:cNvSpPr txBox="1"/>
          <p:nvPr/>
        </p:nvSpPr>
        <p:spPr>
          <a:xfrm rot="16200000">
            <a:off x="4106027" y="161478"/>
            <a:ext cx="916977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91"/>
              <a:t>vdd25</a:t>
            </a:r>
            <a:endParaRPr lang="ko-KR" altLang="en-US" sz="1491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04D6F02-EDCC-D173-C387-64DA0364A32C}"/>
              </a:ext>
            </a:extLst>
          </p:cNvPr>
          <p:cNvSpPr txBox="1"/>
          <p:nvPr/>
        </p:nvSpPr>
        <p:spPr>
          <a:xfrm rot="16200000">
            <a:off x="4934907" y="189141"/>
            <a:ext cx="916977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91"/>
              <a:t>Trig out</a:t>
            </a:r>
            <a:endParaRPr lang="ko-KR" altLang="en-US" sz="1491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3812652-6E9C-B3D8-BE6F-BFD11F7F3CA8}"/>
              </a:ext>
            </a:extLst>
          </p:cNvPr>
          <p:cNvSpPr txBox="1"/>
          <p:nvPr/>
        </p:nvSpPr>
        <p:spPr>
          <a:xfrm rot="16200000">
            <a:off x="5333805" y="189140"/>
            <a:ext cx="916977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91"/>
              <a:t>Trig in</a:t>
            </a:r>
            <a:endParaRPr lang="ko-KR" altLang="en-US" sz="1491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1D91501-8EC9-B6CE-8290-3E3B19932ABC}"/>
              </a:ext>
            </a:extLst>
          </p:cNvPr>
          <p:cNvSpPr txBox="1"/>
          <p:nvPr/>
        </p:nvSpPr>
        <p:spPr>
          <a:xfrm rot="16200000">
            <a:off x="5687613" y="189140"/>
            <a:ext cx="916977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91" err="1"/>
              <a:t>clkout</a:t>
            </a:r>
            <a:endParaRPr lang="ko-KR" altLang="en-US" sz="1491"/>
          </a:p>
        </p:txBody>
      </p:sp>
      <p:sp>
        <p:nvSpPr>
          <p:cNvPr id="118" name="직사각형 117">
            <a:extLst>
              <a:ext uri="{FF2B5EF4-FFF2-40B4-BE49-F238E27FC236}">
                <a16:creationId xmlns:a16="http://schemas.microsoft.com/office/drawing/2014/main" id="{CF8E7662-2963-F8CB-1377-40EFEB9562A8}"/>
              </a:ext>
            </a:extLst>
          </p:cNvPr>
          <p:cNvSpPr/>
          <p:nvPr/>
        </p:nvSpPr>
        <p:spPr>
          <a:xfrm>
            <a:off x="3809972" y="5760609"/>
            <a:ext cx="432306" cy="7099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2A97D8EF-B686-7E40-2C41-88FED31C75F0}"/>
              </a:ext>
            </a:extLst>
          </p:cNvPr>
          <p:cNvSpPr txBox="1"/>
          <p:nvPr/>
        </p:nvSpPr>
        <p:spPr>
          <a:xfrm>
            <a:off x="7462732" y="5602302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91" err="1"/>
              <a:t>dgnd</a:t>
            </a:r>
            <a:endParaRPr lang="ko-KR" altLang="en-US" sz="1491"/>
          </a:p>
        </p:txBody>
      </p:sp>
      <p:sp>
        <p:nvSpPr>
          <p:cNvPr id="121" name="직사각형 120">
            <a:extLst>
              <a:ext uri="{FF2B5EF4-FFF2-40B4-BE49-F238E27FC236}">
                <a16:creationId xmlns:a16="http://schemas.microsoft.com/office/drawing/2014/main" id="{375BDAFC-B80C-DFF6-0AD8-A5262FE4C2AA}"/>
              </a:ext>
            </a:extLst>
          </p:cNvPr>
          <p:cNvSpPr/>
          <p:nvPr/>
        </p:nvSpPr>
        <p:spPr>
          <a:xfrm>
            <a:off x="6879556" y="5760609"/>
            <a:ext cx="432306" cy="7099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BF627924-CE06-6F39-5F87-80285EF0E387}"/>
              </a:ext>
            </a:extLst>
          </p:cNvPr>
          <p:cNvSpPr/>
          <p:nvPr/>
        </p:nvSpPr>
        <p:spPr>
          <a:xfrm>
            <a:off x="3809972" y="1262185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C98F43-9E0F-9DF4-AC0E-4916AE2BB006}"/>
              </a:ext>
            </a:extLst>
          </p:cNvPr>
          <p:cNvSpPr txBox="1"/>
          <p:nvPr/>
        </p:nvSpPr>
        <p:spPr>
          <a:xfrm>
            <a:off x="2880536" y="1155798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91" err="1"/>
              <a:t>agnd</a:t>
            </a:r>
            <a:endParaRPr lang="ko-KR" altLang="en-US" sz="1491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3D9A774D-BC69-883B-2E13-223533353F0B}"/>
              </a:ext>
            </a:extLst>
          </p:cNvPr>
          <p:cNvSpPr/>
          <p:nvPr/>
        </p:nvSpPr>
        <p:spPr>
          <a:xfrm>
            <a:off x="6879556" y="3292029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CC4DEA-D5A2-DA97-4ED1-260EF9F530F9}"/>
              </a:ext>
            </a:extLst>
          </p:cNvPr>
          <p:cNvSpPr txBox="1"/>
          <p:nvPr/>
        </p:nvSpPr>
        <p:spPr>
          <a:xfrm>
            <a:off x="7462732" y="3107086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91"/>
              <a:t>VCO </a:t>
            </a:r>
            <a:r>
              <a:rPr lang="en-US" altLang="ko-KR" sz="1491" err="1"/>
              <a:t>vdd</a:t>
            </a:r>
            <a:endParaRPr lang="ko-KR" altLang="en-US" sz="1491"/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8C21AF24-8379-3314-D0CE-F603DC367991}"/>
              </a:ext>
            </a:extLst>
          </p:cNvPr>
          <p:cNvSpPr/>
          <p:nvPr/>
        </p:nvSpPr>
        <p:spPr>
          <a:xfrm>
            <a:off x="3809972" y="3719828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6400AFB-B959-D5FA-78F0-C5DA064590FB}"/>
              </a:ext>
            </a:extLst>
          </p:cNvPr>
          <p:cNvSpPr txBox="1"/>
          <p:nvPr/>
        </p:nvSpPr>
        <p:spPr>
          <a:xfrm>
            <a:off x="2880536" y="3613440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91"/>
              <a:t>VCO </a:t>
            </a:r>
            <a:r>
              <a:rPr lang="en-US" altLang="ko-KR" sz="1491" err="1"/>
              <a:t>vdd</a:t>
            </a:r>
            <a:endParaRPr lang="en-US" altLang="ko-KR" sz="1491"/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EBF548F2-D98A-5398-46AA-B9145D121266}"/>
              </a:ext>
            </a:extLst>
          </p:cNvPr>
          <p:cNvSpPr/>
          <p:nvPr/>
        </p:nvSpPr>
        <p:spPr>
          <a:xfrm>
            <a:off x="6871424" y="3516446"/>
            <a:ext cx="432306" cy="70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634F08A-3439-AD50-C505-5FC7AC5C5A0B}"/>
              </a:ext>
            </a:extLst>
          </p:cNvPr>
          <p:cNvSpPr txBox="1"/>
          <p:nvPr/>
        </p:nvSpPr>
        <p:spPr>
          <a:xfrm>
            <a:off x="7454601" y="3333924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91"/>
              <a:t>VCO ctrl</a:t>
            </a:r>
            <a:endParaRPr lang="ko-KR" altLang="en-US" sz="1491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851883D-E253-9EAE-8A09-CBF3DF1E1461}"/>
              </a:ext>
            </a:extLst>
          </p:cNvPr>
          <p:cNvSpPr txBox="1"/>
          <p:nvPr/>
        </p:nvSpPr>
        <p:spPr>
          <a:xfrm rot="16200000">
            <a:off x="6120872" y="84869"/>
            <a:ext cx="916977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91" err="1"/>
              <a:t>dgnd</a:t>
            </a:r>
            <a:endParaRPr lang="ko-KR" altLang="en-US" sz="1491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3D3F048-65F8-DDDF-13A3-48EA6947EE45}"/>
              </a:ext>
            </a:extLst>
          </p:cNvPr>
          <p:cNvSpPr txBox="1"/>
          <p:nvPr/>
        </p:nvSpPr>
        <p:spPr>
          <a:xfrm rot="16200000">
            <a:off x="4463113" y="84869"/>
            <a:ext cx="916977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91" err="1"/>
              <a:t>dvdd</a:t>
            </a:r>
            <a:endParaRPr lang="ko-KR" altLang="en-US" sz="149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6D293A-1353-4FEF-0DC7-16104D97C98B}"/>
              </a:ext>
            </a:extLst>
          </p:cNvPr>
          <p:cNvSpPr txBox="1"/>
          <p:nvPr/>
        </p:nvSpPr>
        <p:spPr>
          <a:xfrm>
            <a:off x="2880536" y="5627726"/>
            <a:ext cx="960498" cy="32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91"/>
              <a:t>vdd25</a:t>
            </a:r>
            <a:endParaRPr lang="ko-KR" altLang="en-US" sz="1491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3C81587-DA3D-E293-4144-C8385E26CB6D}"/>
              </a:ext>
            </a:extLst>
          </p:cNvPr>
          <p:cNvSpPr txBox="1"/>
          <p:nvPr/>
        </p:nvSpPr>
        <p:spPr>
          <a:xfrm rot="16200000">
            <a:off x="5541409" y="6151654"/>
            <a:ext cx="110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/>
              <a:t>Read</a:t>
            </a:r>
          </a:p>
          <a:p>
            <a:r>
              <a:rPr lang="en-US" altLang="ko-KR" sz="1200"/>
              <a:t>CLK</a:t>
            </a:r>
            <a:endParaRPr lang="ko-KR" altLang="en-US" sz="120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AF615FC-B262-B41B-9E90-68353F546F71}"/>
              </a:ext>
            </a:extLst>
          </p:cNvPr>
          <p:cNvSpPr txBox="1"/>
          <p:nvPr/>
        </p:nvSpPr>
        <p:spPr>
          <a:xfrm rot="16200000">
            <a:off x="5919542" y="6261916"/>
            <a:ext cx="110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/>
              <a:t>RESET</a:t>
            </a:r>
          </a:p>
        </p:txBody>
      </p:sp>
      <p:pic>
        <p:nvPicPr>
          <p:cNvPr id="70" name="그림 69">
            <a:extLst>
              <a:ext uri="{FF2B5EF4-FFF2-40B4-BE49-F238E27FC236}">
                <a16:creationId xmlns:a16="http://schemas.microsoft.com/office/drawing/2014/main" id="{3A2E4BCE-B3EF-CA56-590C-086F8B8CF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2936" y="1153389"/>
            <a:ext cx="2039698" cy="4817693"/>
          </a:xfrm>
          <a:prstGeom prst="rect">
            <a:avLst/>
          </a:prstGeom>
        </p:spPr>
      </p:pic>
      <p:sp>
        <p:nvSpPr>
          <p:cNvPr id="72" name="직사각형 71">
            <a:extLst>
              <a:ext uri="{FF2B5EF4-FFF2-40B4-BE49-F238E27FC236}">
                <a16:creationId xmlns:a16="http://schemas.microsoft.com/office/drawing/2014/main" id="{6EF89717-4832-D009-E851-31EAA34D5BEA}"/>
              </a:ext>
            </a:extLst>
          </p:cNvPr>
          <p:cNvSpPr/>
          <p:nvPr/>
        </p:nvSpPr>
        <p:spPr>
          <a:xfrm rot="5400000">
            <a:off x="6168094" y="921634"/>
            <a:ext cx="432306" cy="7099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73" name="직사각형 72">
            <a:extLst>
              <a:ext uri="{FF2B5EF4-FFF2-40B4-BE49-F238E27FC236}">
                <a16:creationId xmlns:a16="http://schemas.microsoft.com/office/drawing/2014/main" id="{29EC4312-B3BA-9C89-D5F5-409512321C03}"/>
              </a:ext>
            </a:extLst>
          </p:cNvPr>
          <p:cNvSpPr/>
          <p:nvPr/>
        </p:nvSpPr>
        <p:spPr>
          <a:xfrm rot="5400000">
            <a:off x="5499794" y="921631"/>
            <a:ext cx="432306" cy="7099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74" name="직사각형 73">
            <a:extLst>
              <a:ext uri="{FF2B5EF4-FFF2-40B4-BE49-F238E27FC236}">
                <a16:creationId xmlns:a16="http://schemas.microsoft.com/office/drawing/2014/main" id="{A6F4EE6D-DDED-EEDC-175E-A67EED130533}"/>
              </a:ext>
            </a:extLst>
          </p:cNvPr>
          <p:cNvSpPr/>
          <p:nvPr/>
        </p:nvSpPr>
        <p:spPr>
          <a:xfrm rot="5400000">
            <a:off x="5165644" y="921630"/>
            <a:ext cx="432306" cy="7099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41C89E6C-ABA5-D8A7-0122-452FC69DC0B1}"/>
              </a:ext>
            </a:extLst>
          </p:cNvPr>
          <p:cNvSpPr/>
          <p:nvPr/>
        </p:nvSpPr>
        <p:spPr>
          <a:xfrm rot="5400000">
            <a:off x="4831494" y="921632"/>
            <a:ext cx="432306" cy="7099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DBC6ED82-C251-B678-2D62-C298C73249E5}"/>
              </a:ext>
            </a:extLst>
          </p:cNvPr>
          <p:cNvSpPr/>
          <p:nvPr/>
        </p:nvSpPr>
        <p:spPr>
          <a:xfrm rot="5400000">
            <a:off x="4497344" y="921633"/>
            <a:ext cx="432306" cy="7099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  <p:sp>
        <p:nvSpPr>
          <p:cNvPr id="77" name="직사각형 76">
            <a:extLst>
              <a:ext uri="{FF2B5EF4-FFF2-40B4-BE49-F238E27FC236}">
                <a16:creationId xmlns:a16="http://schemas.microsoft.com/office/drawing/2014/main" id="{AC108E8A-EBC8-29D8-67A0-BB7B7AE3EF82}"/>
              </a:ext>
            </a:extLst>
          </p:cNvPr>
          <p:cNvSpPr/>
          <p:nvPr/>
        </p:nvSpPr>
        <p:spPr>
          <a:xfrm rot="5400000">
            <a:off x="5833944" y="921634"/>
            <a:ext cx="432306" cy="7099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91"/>
          </a:p>
        </p:txBody>
      </p:sp>
    </p:spTree>
    <p:extLst>
      <p:ext uri="{BB962C8B-B14F-4D97-AF65-F5344CB8AC3E}">
        <p14:creationId xmlns:p14="http://schemas.microsoft.com/office/powerpoint/2010/main" val="1487254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8890F-3793-706F-74BA-CB03EEDF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Executive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B914A-D0EB-2C40-43FC-6412D918B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Analog</a:t>
            </a:r>
          </a:p>
          <a:p>
            <a:r>
              <a:rPr lang="en-US"/>
              <a:t>Clock Skew Generation: Is it reliable? Is there a better way to do it?</a:t>
            </a:r>
          </a:p>
          <a:p>
            <a:r>
              <a:rPr lang="en-US"/>
              <a:t>Inevitable clock skew between channels (O(10ps)): Will it affect the calibration?</a:t>
            </a:r>
          </a:p>
          <a:p>
            <a:r>
              <a:rPr lang="en-US"/>
              <a:t>Signal Integrity: Is it reliable considering mismatch and process variation?</a:t>
            </a:r>
          </a:p>
        </p:txBody>
      </p:sp>
    </p:spTree>
    <p:extLst>
      <p:ext uri="{BB962C8B-B14F-4D97-AF65-F5344CB8AC3E}">
        <p14:creationId xmlns:p14="http://schemas.microsoft.com/office/powerpoint/2010/main" val="4107191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B4D2A-8931-72C2-2C8D-74922E936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EAC5F-5351-078C-EDC0-38520721B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en-US"/>
              <a:t>Single Channel Overview</a:t>
            </a:r>
          </a:p>
          <a:p>
            <a:pPr marL="514350" indent="-514350">
              <a:buAutoNum type="arabicPeriod"/>
            </a:pPr>
            <a:r>
              <a:rPr lang="en-US"/>
              <a:t>Signal Entry</a:t>
            </a:r>
          </a:p>
          <a:p>
            <a:pPr marL="514350" indent="-514350">
              <a:buAutoNum type="arabicPeriod"/>
            </a:pPr>
            <a:r>
              <a:rPr lang="en-US"/>
              <a:t>Input Source Follower</a:t>
            </a:r>
          </a:p>
          <a:p>
            <a:pPr marL="514350" indent="-514350">
              <a:buAutoNum type="arabicPeriod"/>
            </a:pPr>
            <a:r>
              <a:rPr lang="en-US"/>
              <a:t>Sampling Switch</a:t>
            </a:r>
          </a:p>
          <a:p>
            <a:pPr marL="514350" indent="-514350">
              <a:buAutoNum type="arabicPeriod"/>
            </a:pPr>
            <a:r>
              <a:rPr lang="en-US"/>
              <a:t>Sampling Capacitor</a:t>
            </a:r>
          </a:p>
          <a:p>
            <a:pPr marL="514350" indent="-514350">
              <a:buAutoNum type="arabicPeriod"/>
            </a:pPr>
            <a:r>
              <a:rPr lang="en-US"/>
              <a:t>Output Source Followers</a:t>
            </a:r>
          </a:p>
          <a:p>
            <a:pPr marL="514350" indent="-514350">
              <a:buAutoNum type="arabicPeriod"/>
            </a:pPr>
            <a:r>
              <a:rPr lang="en-US"/>
              <a:t>Sampling Switch Control</a:t>
            </a:r>
          </a:p>
          <a:p>
            <a:pPr marL="514350" indent="-514350">
              <a:buAutoNum type="arabicPeriod"/>
            </a:pPr>
            <a:r>
              <a:rPr lang="en-US"/>
              <a:t>Clock Distribution</a:t>
            </a:r>
          </a:p>
          <a:p>
            <a:pPr marL="514350" indent="-514350">
              <a:buAutoNum type="arabicPeriod"/>
            </a:pPr>
            <a:r>
              <a:rPr lang="en-US"/>
              <a:t>SPI communication</a:t>
            </a:r>
          </a:p>
          <a:p>
            <a:pPr marL="514350" indent="-514350">
              <a:buAutoNum type="arabicPeriod"/>
            </a:pPr>
            <a:r>
              <a:rPr lang="en-US"/>
              <a:t>Pin Layout</a:t>
            </a:r>
          </a:p>
        </p:txBody>
      </p:sp>
    </p:spTree>
    <p:extLst>
      <p:ext uri="{BB962C8B-B14F-4D97-AF65-F5344CB8AC3E}">
        <p14:creationId xmlns:p14="http://schemas.microsoft.com/office/powerpoint/2010/main" val="3727282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2F167-9B59-77CD-CE44-1B2C9CAFF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Executive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43C8B-8518-E70B-0C6D-053588654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/>
              <a:t>Application</a:t>
            </a:r>
          </a:p>
          <a:p>
            <a:r>
              <a:rPr lang="en-US"/>
              <a:t>Length of a fast SCA bank (1.6 ns): Is it good for LAPPDs? What about other detectors? </a:t>
            </a:r>
          </a:p>
          <a:p>
            <a:r>
              <a:rPr lang="en-US"/>
              <a:t>SCA banks can be used as 4* 1.6 ns, 2* 3.2 ns, or 1* 6.4 ns, where the multiplier means the number of edges captured within 208.4 ns window. Is this feature useful?</a:t>
            </a:r>
          </a:p>
          <a:p>
            <a:r>
              <a:rPr lang="en-US"/>
              <a:t>Readout rate: Is 30kHZ event rate good enough? (w/ 40MHz readout clock)</a:t>
            </a:r>
          </a:p>
          <a:p>
            <a:r>
              <a:rPr lang="en-US"/>
              <a:t>Do we need a feature which disables slow SCA bank readout? (156kHz) Do we need a feature which supports pipelined readout (simultaneous read/write) of four fast SCA banks? (625kHz)</a:t>
            </a:r>
          </a:p>
          <a:p>
            <a:r>
              <a:rPr lang="en-US"/>
              <a:t>How high a readout clock frequency shall we support? (Currently 40MHz max due to RC, higher frequency bad for signal integrity.)</a:t>
            </a:r>
          </a:p>
        </p:txBody>
      </p:sp>
    </p:spTree>
    <p:extLst>
      <p:ext uri="{BB962C8B-B14F-4D97-AF65-F5344CB8AC3E}">
        <p14:creationId xmlns:p14="http://schemas.microsoft.com/office/powerpoint/2010/main" val="32930794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CDC63-45D5-E7EC-0397-88D1E03A3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Executive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75067-1F94-3083-31F4-E7836A1A2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9575"/>
            <a:ext cx="10515600" cy="4037387"/>
          </a:xfrm>
        </p:spPr>
        <p:txBody>
          <a:bodyPr>
            <a:normAutofit fontScale="92500" lnSpcReduction="10000"/>
          </a:bodyPr>
          <a:lstStyle/>
          <a:p>
            <a:pPr marL="152396" indent="0">
              <a:lnSpc>
                <a:spcPct val="115000"/>
              </a:lnSpc>
              <a:spcBef>
                <a:spcPts val="2000"/>
              </a:spcBef>
              <a:buClr>
                <a:schemeClr val="dk1"/>
              </a:buClr>
              <a:buSzPts val="1800"/>
              <a:buNone/>
            </a:pPr>
            <a:r>
              <a:rPr lang="en-US" sz="2800">
                <a:solidFill>
                  <a:schemeClr val="dk1"/>
                </a:solidFill>
              </a:rPr>
              <a:t>Digital</a:t>
            </a:r>
          </a:p>
          <a:p>
            <a:pPr marL="609585" indent="-457189">
              <a:lnSpc>
                <a:spcPct val="115000"/>
              </a:lnSpc>
              <a:spcBef>
                <a:spcPts val="2000"/>
              </a:spcBef>
              <a:buClr>
                <a:schemeClr val="dk1"/>
              </a:buClr>
              <a:buSzPts val="1800"/>
              <a:buChar char="●"/>
            </a:pPr>
            <a:r>
              <a:rPr lang="en-US" sz="2800">
                <a:solidFill>
                  <a:schemeClr val="dk1"/>
                </a:solidFill>
              </a:rPr>
              <a:t>What to do with the last 6 bits of the digital registers?</a:t>
            </a:r>
          </a:p>
          <a:p>
            <a:pPr marL="609585" indent="-457189">
              <a:lnSpc>
                <a:spcPct val="115000"/>
              </a:lnSpc>
              <a:spcBef>
                <a:spcPts val="2000"/>
              </a:spcBef>
              <a:buClr>
                <a:schemeClr val="dk1"/>
              </a:buClr>
              <a:buSzPts val="1800"/>
              <a:buChar char="●"/>
            </a:pPr>
            <a:r>
              <a:rPr lang="en-US" sz="2800">
                <a:solidFill>
                  <a:schemeClr val="dk1"/>
                </a:solidFill>
              </a:rPr>
              <a:t>Would the design benefit from running faster? </a:t>
            </a:r>
          </a:p>
          <a:p>
            <a:pPr marL="609585" indent="-457189">
              <a:lnSpc>
                <a:spcPct val="115000"/>
              </a:lnSpc>
              <a:spcBef>
                <a:spcPts val="2000"/>
              </a:spcBef>
              <a:buClr>
                <a:schemeClr val="dk1"/>
              </a:buClr>
              <a:buSzPts val="1800"/>
              <a:buChar char="●"/>
            </a:pPr>
            <a:r>
              <a:rPr lang="en-US" sz="2800">
                <a:solidFill>
                  <a:schemeClr val="dk1"/>
                </a:solidFill>
              </a:rPr>
              <a:t>How often should internal reset occur if no data is sent in?</a:t>
            </a:r>
          </a:p>
          <a:p>
            <a:pPr marL="609585" indent="-457189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chemeClr val="dk1"/>
              </a:buClr>
              <a:buSzPts val="1800"/>
              <a:buChar char="●"/>
            </a:pPr>
            <a:r>
              <a:rPr lang="en-US" sz="2800">
                <a:solidFill>
                  <a:schemeClr val="dk1"/>
                </a:solidFill>
              </a:rPr>
              <a:t>How to make sure a transaction is complete before starting the next one (how does one count 7 </a:t>
            </a:r>
            <a:r>
              <a:rPr lang="en-US" sz="2800" err="1">
                <a:solidFill>
                  <a:schemeClr val="dk1"/>
                </a:solidFill>
              </a:rPr>
              <a:t>iclk</a:t>
            </a:r>
            <a:r>
              <a:rPr lang="en-US" sz="2800">
                <a:solidFill>
                  <a:schemeClr val="dk1"/>
                </a:solidFill>
              </a:rPr>
              <a:t> cycles from the FPGA)?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511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ACD83-DC5F-08D4-849F-36E3FC9D0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Supplementary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AD1C6-6E29-73CE-57DC-9291E7D807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793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19" y="203201"/>
            <a:ext cx="2920479" cy="645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2796" y="203201"/>
            <a:ext cx="2370811" cy="645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6807" y="203200"/>
            <a:ext cx="2238580" cy="6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58587" y="203201"/>
            <a:ext cx="3330215" cy="3199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9FC09-1CDE-9EAF-0A1F-0D3CEDAE5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1"/>
            <a:ext cx="10515600" cy="1325563"/>
          </a:xfrm>
        </p:spPr>
        <p:txBody>
          <a:bodyPr/>
          <a:lstStyle/>
          <a:p>
            <a:r>
              <a:rPr lang="en-US"/>
              <a:t>Analog BW</a:t>
            </a: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DD6FB6CA-6D19-AFE1-2EE5-C9FC5C47D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142665"/>
            <a:ext cx="11277600" cy="5717258"/>
          </a:xfrm>
        </p:spPr>
      </p:pic>
    </p:spTree>
    <p:extLst>
      <p:ext uri="{BB962C8B-B14F-4D97-AF65-F5344CB8AC3E}">
        <p14:creationId xmlns:p14="http://schemas.microsoft.com/office/powerpoint/2010/main" val="9376497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>
            <a:extLst>
              <a:ext uri="{FF2B5EF4-FFF2-40B4-BE49-F238E27FC236}">
                <a16:creationId xmlns:a16="http://schemas.microsoft.com/office/drawing/2014/main" id="{5062AAE7-285B-3E37-36EB-845927619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9161"/>
            <a:ext cx="10515600" cy="1325563"/>
          </a:xfrm>
        </p:spPr>
        <p:txBody>
          <a:bodyPr/>
          <a:lstStyle/>
          <a:p>
            <a:r>
              <a:rPr lang="en-US" altLang="ko-KR">
                <a:solidFill>
                  <a:srgbClr val="C00000"/>
                </a:solidFill>
              </a:rPr>
              <a:t>Point 2. Sampling Jitter</a:t>
            </a:r>
            <a:endParaRPr lang="ko-KR" altLang="en-US">
              <a:solidFill>
                <a:srgbClr val="C00000"/>
              </a:solidFill>
            </a:endParaRP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D83FA71-3161-B68C-364B-05A415867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2023-11-09</a:t>
            </a:r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4519A88-AC30-42F2-E222-D775E1B1A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PSEC5 / CPAD 2023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116E19A-0EC2-F83E-0280-CA082320F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E57FD-E4DF-4085-ACA4-73605D376608}" type="slidenum">
              <a:rPr lang="ko-KR" altLang="en-US" smtClean="0"/>
              <a:t>35</a:t>
            </a:fld>
            <a:endParaRPr lang="ko-KR" altLang="en-US"/>
          </a:p>
        </p:txBody>
      </p:sp>
      <p:sp>
        <p:nvSpPr>
          <p:cNvPr id="11" name="내용 개체 틀 2">
            <a:extLst>
              <a:ext uri="{FF2B5EF4-FFF2-40B4-BE49-F238E27FC236}">
                <a16:creationId xmlns:a16="http://schemas.microsoft.com/office/drawing/2014/main" id="{F36BDF36-0FF9-CD0C-103C-92E13F2F9E9F}"/>
              </a:ext>
            </a:extLst>
          </p:cNvPr>
          <p:cNvSpPr txBox="1">
            <a:spLocks/>
          </p:cNvSpPr>
          <p:nvPr/>
        </p:nvSpPr>
        <p:spPr>
          <a:xfrm>
            <a:off x="4680858" y="1146402"/>
            <a:ext cx="6988628" cy="4562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/>
              <a:t>At &lt;1ps timing resolution region, sampling jitter is a </a:t>
            </a:r>
            <a:r>
              <a:rPr lang="en-US" altLang="ko-KR" b="1"/>
              <a:t>dominant component</a:t>
            </a:r>
            <a:r>
              <a:rPr lang="en-US" altLang="ko-KR"/>
              <a:t> of the overall uncertainty.</a:t>
            </a:r>
          </a:p>
          <a:p>
            <a:endParaRPr lang="en-US" altLang="ko-KR"/>
          </a:p>
          <a:p>
            <a:r>
              <a:rPr lang="en-US" altLang="ko-KR"/>
              <a:t>PSEC4 employs Delay Loop Lines (DLL) to control sampling switches.</a:t>
            </a:r>
            <a:endParaRPr lang="ko-KR" altLang="en-US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881C13EB-68DE-B7C7-8BD2-5052F49DF1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0" t="5681" r="6002" b="52507"/>
          <a:stretch/>
        </p:blipFill>
        <p:spPr>
          <a:xfrm>
            <a:off x="4860956" y="4376057"/>
            <a:ext cx="7038259" cy="1641080"/>
          </a:xfrm>
          <a:prstGeom prst="rect">
            <a:avLst/>
          </a:prstGeom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A98B0C8C-E6A0-85A1-CB78-754C78C22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4422"/>
            <a:ext cx="4559286" cy="279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6">
            <a:extLst>
              <a:ext uri="{FF2B5EF4-FFF2-40B4-BE49-F238E27FC236}">
                <a16:creationId xmlns:a16="http://schemas.microsoft.com/office/drawing/2014/main" id="{C939E7B3-4746-EB9B-C732-FAB58EF7E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3668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3895FE91-3CE4-2A78-5B93-E007011EB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68" y="720311"/>
            <a:ext cx="3938376" cy="270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82E9467-07FE-ED38-FA2D-C9885EF8288B}"/>
              </a:ext>
            </a:extLst>
          </p:cNvPr>
          <p:cNvSpPr txBox="1"/>
          <p:nvPr/>
        </p:nvSpPr>
        <p:spPr>
          <a:xfrm>
            <a:off x="348343" y="6047646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/>
              <a:t>Monte Carlo results based on Delagnes, arXiv:1606.05541</a:t>
            </a:r>
            <a:endParaRPr lang="ko-KR" altLang="en-US" sz="12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2CFA0F-5780-9A18-BD35-B007E19D00E8}"/>
              </a:ext>
            </a:extLst>
          </p:cNvPr>
          <p:cNvSpPr txBox="1"/>
          <p:nvPr/>
        </p:nvSpPr>
        <p:spPr>
          <a:xfrm>
            <a:off x="2236663" y="1706733"/>
            <a:ext cx="1736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>
                <a:solidFill>
                  <a:srgbClr val="FF0000"/>
                </a:solidFill>
              </a:rPr>
              <a:t>Diminishing return above 10 </a:t>
            </a:r>
            <a:r>
              <a:rPr lang="en-US" altLang="ko-KR" sz="1400" err="1">
                <a:solidFill>
                  <a:srgbClr val="FF0000"/>
                </a:solidFill>
              </a:rPr>
              <a:t>ENoB</a:t>
            </a:r>
            <a:endParaRPr lang="ko-KR" altLang="en-US" sz="1400">
              <a:solidFill>
                <a:srgbClr val="FF0000"/>
              </a:solidFill>
            </a:endParaRPr>
          </a:p>
        </p:txBody>
      </p: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15D25EC4-1107-1181-B86B-CF3F00B80E28}"/>
              </a:ext>
            </a:extLst>
          </p:cNvPr>
          <p:cNvCxnSpPr>
            <a:cxnSpLocks/>
          </p:cNvCxnSpPr>
          <p:nvPr/>
        </p:nvCxnSpPr>
        <p:spPr>
          <a:xfrm flipV="1">
            <a:off x="2236099" y="1001486"/>
            <a:ext cx="0" cy="19654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79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374EBAC2-7123-24E0-E9CD-DF09B427A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801" y="369618"/>
            <a:ext cx="2576991" cy="608676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D9B24AB2-672F-89C7-6244-16AF1530F1BE}"/>
              </a:ext>
            </a:extLst>
          </p:cNvPr>
          <p:cNvSpPr/>
          <p:nvPr/>
        </p:nvSpPr>
        <p:spPr>
          <a:xfrm>
            <a:off x="4198776" y="1520890"/>
            <a:ext cx="1511559" cy="63448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C9AA92-9C12-B104-8D9A-575F0362BAAE}"/>
              </a:ext>
            </a:extLst>
          </p:cNvPr>
          <p:cNvSpPr txBox="1"/>
          <p:nvPr/>
        </p:nvSpPr>
        <p:spPr>
          <a:xfrm>
            <a:off x="738909" y="1394691"/>
            <a:ext cx="28078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/>
              <a:t>1 Sync Channel </a:t>
            </a:r>
          </a:p>
          <a:p>
            <a:r>
              <a:rPr lang="en-US" altLang="ko-KR"/>
              <a:t>+ 7 Normal Channels</a:t>
            </a:r>
          </a:p>
          <a:p>
            <a:endParaRPr lang="en-US" altLang="ko-KR"/>
          </a:p>
          <a:p>
            <a:r>
              <a:rPr lang="en-US" altLang="ko-KR"/>
              <a:t>250MHz White Rabbit</a:t>
            </a:r>
            <a:r>
              <a:rPr lang="ko-KR" altLang="en-US"/>
              <a:t> </a:t>
            </a:r>
            <a:r>
              <a:rPr lang="en-US" altLang="ko-KR"/>
              <a:t>Sine</a:t>
            </a:r>
            <a:r>
              <a:rPr lang="ko-KR" altLang="en-US"/>
              <a:t> </a:t>
            </a:r>
            <a:r>
              <a:rPr lang="en-US" altLang="ko-KR"/>
              <a:t>Wave, synchronized across stations.</a:t>
            </a:r>
          </a:p>
        </p:txBody>
      </p:sp>
    </p:spTree>
    <p:extLst>
      <p:ext uri="{BB962C8B-B14F-4D97-AF65-F5344CB8AC3E}">
        <p14:creationId xmlns:p14="http://schemas.microsoft.com/office/powerpoint/2010/main" val="20686504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1091FA0-DE94-A5EA-89EF-746BCAA84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966" y="1365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000"/>
              <a:t>1. Measure many events of a sine wave.</a:t>
            </a:r>
          </a:p>
          <a:p>
            <a:pPr marL="0" indent="0">
              <a:buNone/>
            </a:pPr>
            <a:r>
              <a:rPr lang="en-US" altLang="ko-KR" sz="2000"/>
              <a:t>2. Sum vs. Difference of two adjacent samples, over all events, form an ellipse.</a:t>
            </a:r>
          </a:p>
          <a:p>
            <a:pPr marL="0" indent="0">
              <a:buNone/>
            </a:pPr>
            <a:r>
              <a:rPr lang="en-US" altLang="ko-KR" sz="2000"/>
              <a:t>3. Time offset can be determined from the coefficients.</a:t>
            </a:r>
            <a:endParaRPr lang="ko-KR" altLang="en-US" sz="200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B28BF75-7B14-D64A-80BC-DAC349491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7966" y="6356350"/>
            <a:ext cx="2743200" cy="365125"/>
          </a:xfrm>
        </p:spPr>
        <p:txBody>
          <a:bodyPr/>
          <a:lstStyle/>
          <a:p>
            <a:fld id="{C81923B2-94BC-4A4A-8DAF-314F9348B39B}" type="slidenum">
              <a:rPr lang="ko-KR" altLang="en-US" smtClean="0"/>
              <a:pPr/>
              <a:t>37</a:t>
            </a:fld>
            <a:endParaRPr lang="ko-KR" alt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CA29488-100E-A16B-33AD-ABED1DECC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598" y="2652096"/>
            <a:ext cx="4696835" cy="246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EED4CDC-A5EA-0C3B-7DCF-DA89E1D27459}"/>
                  </a:ext>
                </a:extLst>
              </p:cNvPr>
              <p:cNvSpPr txBox="1"/>
              <p:nvPr/>
            </p:nvSpPr>
            <p:spPr>
              <a:xfrm>
                <a:off x="7127008" y="5118327"/>
                <a:ext cx="143287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ko-KR" altLang="en-US" sz="14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EED4CDC-A5EA-0C3B-7DCF-DA89E1D274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7008" y="5118327"/>
                <a:ext cx="1432874" cy="307777"/>
              </a:xfrm>
              <a:prstGeom prst="rect">
                <a:avLst/>
              </a:prstGeom>
              <a:blipFill>
                <a:blip r:embed="rId4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E16EF6-37F3-E577-1F9E-564BFCACD7E0}"/>
                  </a:ext>
                </a:extLst>
              </p:cNvPr>
              <p:cNvSpPr txBox="1"/>
              <p:nvPr/>
            </p:nvSpPr>
            <p:spPr>
              <a:xfrm rot="16200000">
                <a:off x="4594338" y="3833449"/>
                <a:ext cx="143287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ko-KR" altLang="en-US" sz="140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E16EF6-37F3-E577-1F9E-564BFCACD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594338" y="3833449"/>
                <a:ext cx="1432874" cy="307777"/>
              </a:xfrm>
              <a:prstGeom prst="rect">
                <a:avLst/>
              </a:prstGeom>
              <a:blipFill>
                <a:blip r:embed="rId5"/>
                <a:stretch>
                  <a:fillRect r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52710C-2364-95F7-FB77-093D03635614}"/>
                  </a:ext>
                </a:extLst>
              </p:cNvPr>
              <p:cNvSpPr txBox="1"/>
              <p:nvPr/>
            </p:nvSpPr>
            <p:spPr>
              <a:xfrm>
                <a:off x="6596316" y="3562045"/>
                <a:ext cx="285799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ko-KR" altLang="en-US"/>
                  <a:t> </a:t>
                </a:r>
                <a:r>
                  <a:rPr lang="en-US" altLang="ko-KR"/>
                  <a:t>determined by eccentricity and rotation.</a:t>
                </a:r>
              </a:p>
              <a:p>
                <a:pPr algn="ctr"/>
                <a:r>
                  <a:rPr lang="en-US" altLang="ko-KR">
                    <a:solidFill>
                      <a:schemeClr val="accent1"/>
                    </a:solidFill>
                  </a:rPr>
                  <a:t>PSEC4 Measurement</a:t>
                </a:r>
                <a:endParaRPr lang="ko-KR" altLang="en-US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52710C-2364-95F7-FB77-093D036356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6316" y="3562045"/>
                <a:ext cx="2857997" cy="923330"/>
              </a:xfrm>
              <a:prstGeom prst="rect">
                <a:avLst/>
              </a:prstGeom>
              <a:blipFill>
                <a:blip r:embed="rId6"/>
                <a:stretch>
                  <a:fillRect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차트 15">
            <a:extLst>
              <a:ext uri="{FF2B5EF4-FFF2-40B4-BE49-F238E27FC236}">
                <a16:creationId xmlns:a16="http://schemas.microsoft.com/office/drawing/2014/main" id="{95DAA9A0-7558-44BC-8A4C-4E60D3A3B920}"/>
              </a:ext>
            </a:extLst>
          </p:cNvPr>
          <p:cNvGraphicFramePr>
            <a:graphicFrameLocks/>
          </p:cNvGraphicFramePr>
          <p:nvPr/>
        </p:nvGraphicFramePr>
        <p:xfrm>
          <a:off x="509159" y="1250419"/>
          <a:ext cx="4572000" cy="1155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7" name="차트 16">
            <a:extLst>
              <a:ext uri="{FF2B5EF4-FFF2-40B4-BE49-F238E27FC236}">
                <a16:creationId xmlns:a16="http://schemas.microsoft.com/office/drawing/2014/main" id="{1E03D28E-DA5E-4AFA-8288-1652F1ED1FFB}"/>
              </a:ext>
            </a:extLst>
          </p:cNvPr>
          <p:cNvGraphicFramePr>
            <a:graphicFrameLocks/>
          </p:cNvGraphicFramePr>
          <p:nvPr/>
        </p:nvGraphicFramePr>
        <p:xfrm>
          <a:off x="509159" y="2356923"/>
          <a:ext cx="4572000" cy="1155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8" name="차트 17">
            <a:extLst>
              <a:ext uri="{FF2B5EF4-FFF2-40B4-BE49-F238E27FC236}">
                <a16:creationId xmlns:a16="http://schemas.microsoft.com/office/drawing/2014/main" id="{CF25581F-43E8-4C9D-8430-0B9F312357BD}"/>
              </a:ext>
            </a:extLst>
          </p:cNvPr>
          <p:cNvGraphicFramePr>
            <a:graphicFrameLocks/>
          </p:cNvGraphicFramePr>
          <p:nvPr/>
        </p:nvGraphicFramePr>
        <p:xfrm>
          <a:off x="521282" y="3463427"/>
          <a:ext cx="4572000" cy="1155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9" name="차트 18">
            <a:extLst>
              <a:ext uri="{FF2B5EF4-FFF2-40B4-BE49-F238E27FC236}">
                <a16:creationId xmlns:a16="http://schemas.microsoft.com/office/drawing/2014/main" id="{AD2C1870-CCB5-40AE-9B34-EEC04E01C991}"/>
              </a:ext>
            </a:extLst>
          </p:cNvPr>
          <p:cNvGraphicFramePr>
            <a:graphicFrameLocks/>
          </p:cNvGraphicFramePr>
          <p:nvPr/>
        </p:nvGraphicFramePr>
        <p:xfrm>
          <a:off x="509159" y="4569930"/>
          <a:ext cx="4572000" cy="1155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98714E5E-AFA7-7E48-E0C5-0E6F493B160C}"/>
              </a:ext>
            </a:extLst>
          </p:cNvPr>
          <p:cNvSpPr txBox="1"/>
          <p:nvPr/>
        </p:nvSpPr>
        <p:spPr>
          <a:xfrm rot="16200000">
            <a:off x="-1058281" y="3278761"/>
            <a:ext cx="2833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/>
              <a:t>Input Voltage</a:t>
            </a:r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1A404-EE5F-6649-2B61-45AF7E223756}"/>
              </a:ext>
            </a:extLst>
          </p:cNvPr>
          <p:cNvSpPr txBox="1"/>
          <p:nvPr/>
        </p:nvSpPr>
        <p:spPr>
          <a:xfrm>
            <a:off x="2078722" y="5655457"/>
            <a:ext cx="1432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/>
              <a:t>Time</a:t>
            </a:r>
          </a:p>
        </p:txBody>
      </p: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B5A2DD1A-5E15-EE3A-090B-0EB1F8808CA4}"/>
              </a:ext>
            </a:extLst>
          </p:cNvPr>
          <p:cNvCxnSpPr>
            <a:cxnSpLocks/>
          </p:cNvCxnSpPr>
          <p:nvPr/>
        </p:nvCxnSpPr>
        <p:spPr>
          <a:xfrm>
            <a:off x="1719943" y="1382485"/>
            <a:ext cx="0" cy="421927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3D2C8D63-AD5A-BDC2-9981-F9458C163DED}"/>
              </a:ext>
            </a:extLst>
          </p:cNvPr>
          <p:cNvCxnSpPr>
            <a:cxnSpLocks/>
          </p:cNvCxnSpPr>
          <p:nvPr/>
        </p:nvCxnSpPr>
        <p:spPr>
          <a:xfrm>
            <a:off x="1981200" y="1382404"/>
            <a:ext cx="0" cy="421927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4BF910C-C65B-D420-2DA6-0E6CCAAC8ADC}"/>
              </a:ext>
            </a:extLst>
          </p:cNvPr>
          <p:cNvSpPr txBox="1"/>
          <p:nvPr/>
        </p:nvSpPr>
        <p:spPr>
          <a:xfrm>
            <a:off x="619026" y="1832386"/>
            <a:ext cx="991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/>
              <a:t>Event 1</a:t>
            </a:r>
            <a:endParaRPr lang="ko-KR" alt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3817B2-1E7B-3C9D-CF58-1EB2893C515D}"/>
              </a:ext>
            </a:extLst>
          </p:cNvPr>
          <p:cNvSpPr txBox="1"/>
          <p:nvPr/>
        </p:nvSpPr>
        <p:spPr>
          <a:xfrm>
            <a:off x="619026" y="2933805"/>
            <a:ext cx="991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/>
              <a:t>Event 2</a:t>
            </a:r>
            <a:endParaRPr lang="ko-KR" alt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11FBF4-9214-4F56-81A2-32A003F74FC9}"/>
              </a:ext>
            </a:extLst>
          </p:cNvPr>
          <p:cNvSpPr txBox="1"/>
          <p:nvPr/>
        </p:nvSpPr>
        <p:spPr>
          <a:xfrm>
            <a:off x="619026" y="4040309"/>
            <a:ext cx="991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/>
              <a:t>Event 3</a:t>
            </a:r>
            <a:endParaRPr lang="ko-KR" alt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1E620DE-1C77-0056-ED49-EE7431C3C4F9}"/>
              </a:ext>
            </a:extLst>
          </p:cNvPr>
          <p:cNvSpPr txBox="1"/>
          <p:nvPr/>
        </p:nvSpPr>
        <p:spPr>
          <a:xfrm>
            <a:off x="619026" y="5198545"/>
            <a:ext cx="991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/>
              <a:t>Event 4</a:t>
            </a:r>
            <a:endParaRPr lang="ko-KR" altLang="en-US"/>
          </a:p>
        </p:txBody>
      </p:sp>
      <p:cxnSp>
        <p:nvCxnSpPr>
          <p:cNvPr id="39" name="연결선: 꺾임 38">
            <a:extLst>
              <a:ext uri="{FF2B5EF4-FFF2-40B4-BE49-F238E27FC236}">
                <a16:creationId xmlns:a16="http://schemas.microsoft.com/office/drawing/2014/main" id="{071EC0B1-0989-D924-DDC4-AA05E9C485CF}"/>
              </a:ext>
            </a:extLst>
          </p:cNvPr>
          <p:cNvCxnSpPr>
            <a:cxnSpLocks/>
          </p:cNvCxnSpPr>
          <p:nvPr/>
        </p:nvCxnSpPr>
        <p:spPr>
          <a:xfrm>
            <a:off x="5093282" y="1832386"/>
            <a:ext cx="4878032" cy="1564935"/>
          </a:xfrm>
          <a:prstGeom prst="bentConnector3">
            <a:avLst>
              <a:gd name="adj1" fmla="val 106236"/>
            </a:avLst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연결선: 꺾임 43">
            <a:extLst>
              <a:ext uri="{FF2B5EF4-FFF2-40B4-BE49-F238E27FC236}">
                <a16:creationId xmlns:a16="http://schemas.microsoft.com/office/drawing/2014/main" id="{7FA5162C-9FD3-24C2-D389-6C0B63CEB4C7}"/>
              </a:ext>
            </a:extLst>
          </p:cNvPr>
          <p:cNvCxnSpPr>
            <a:cxnSpLocks/>
          </p:cNvCxnSpPr>
          <p:nvPr/>
        </p:nvCxnSpPr>
        <p:spPr>
          <a:xfrm flipV="1">
            <a:off x="5105405" y="2803896"/>
            <a:ext cx="1745605" cy="134994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연결선: 꺾임 47">
            <a:extLst>
              <a:ext uri="{FF2B5EF4-FFF2-40B4-BE49-F238E27FC236}">
                <a16:creationId xmlns:a16="http://schemas.microsoft.com/office/drawing/2014/main" id="{AF16BF1B-4DB4-4009-C5ED-A8605D8263EA}"/>
              </a:ext>
            </a:extLst>
          </p:cNvPr>
          <p:cNvCxnSpPr>
            <a:cxnSpLocks/>
          </p:cNvCxnSpPr>
          <p:nvPr/>
        </p:nvCxnSpPr>
        <p:spPr>
          <a:xfrm flipV="1">
            <a:off x="5093282" y="3913867"/>
            <a:ext cx="687032" cy="136684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연결선: 꺾임 50">
            <a:extLst>
              <a:ext uri="{FF2B5EF4-FFF2-40B4-BE49-F238E27FC236}">
                <a16:creationId xmlns:a16="http://schemas.microsoft.com/office/drawing/2014/main" id="{62D114F8-44EF-6EFE-1841-608B4E00C6B9}"/>
              </a:ext>
            </a:extLst>
          </p:cNvPr>
          <p:cNvCxnSpPr>
            <a:cxnSpLocks/>
          </p:cNvCxnSpPr>
          <p:nvPr/>
        </p:nvCxnSpPr>
        <p:spPr>
          <a:xfrm flipV="1">
            <a:off x="5093282" y="5014678"/>
            <a:ext cx="3484661" cy="161639"/>
          </a:xfrm>
          <a:prstGeom prst="bentConnector3">
            <a:avLst>
              <a:gd name="adj1" fmla="val 100295"/>
            </a:avLst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4052EDF6-4C10-4AFB-461F-3AFFDB1A74A0}"/>
              </a:ext>
            </a:extLst>
          </p:cNvPr>
          <p:cNvSpPr txBox="1"/>
          <p:nvPr/>
        </p:nvSpPr>
        <p:spPr>
          <a:xfrm>
            <a:off x="5641936" y="5499431"/>
            <a:ext cx="4696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>
                <a:sym typeface="Wingdings" panose="05000000000000000000" pitchFamily="2" charset="2"/>
              </a:rPr>
              <a:t>Low SNR </a:t>
            </a:r>
            <a:r>
              <a:rPr lang="en-US" altLang="ko-KR" sz="1600"/>
              <a:t> fainter, more spread curve.</a:t>
            </a:r>
          </a:p>
          <a:p>
            <a:r>
              <a:rPr lang="en-US" altLang="ko-KR" sz="1600"/>
              <a:t>Nonlinearity </a:t>
            </a:r>
            <a:r>
              <a:rPr lang="en-US" altLang="ko-KR" sz="1600">
                <a:sym typeface="Wingdings" panose="05000000000000000000" pitchFamily="2" charset="2"/>
              </a:rPr>
              <a:t></a:t>
            </a:r>
            <a:r>
              <a:rPr lang="en-US" altLang="ko-KR" sz="1600"/>
              <a:t> distorted curve </a:t>
            </a:r>
            <a:endParaRPr lang="ko-KR" alt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3DE2123-D11B-B937-F7C4-FDA3761D08DD}"/>
                  </a:ext>
                </a:extLst>
              </p:cNvPr>
              <p:cNvSpPr txBox="1"/>
              <p:nvPr/>
            </p:nvSpPr>
            <p:spPr>
              <a:xfrm>
                <a:off x="1264763" y="5523813"/>
                <a:ext cx="14328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ko-KR" altLang="en-US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3DE2123-D11B-B937-F7C4-FDA3761D08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763" y="5523813"/>
                <a:ext cx="1432874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9BD56311-1E4D-B123-B698-13CD2C412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2023-11-09</a:t>
            </a:r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544C058-204C-43D2-C387-17BA7DA6F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PSEC5 / CPAD 2023</a:t>
            </a:r>
            <a:endParaRPr lang="ko-KR" altLang="en-US"/>
          </a:p>
        </p:txBody>
      </p:sp>
      <p:sp>
        <p:nvSpPr>
          <p:cNvPr id="33" name="제목 1">
            <a:extLst>
              <a:ext uri="{FF2B5EF4-FFF2-40B4-BE49-F238E27FC236}">
                <a16:creationId xmlns:a16="http://schemas.microsoft.com/office/drawing/2014/main" id="{FA4DC9DC-A71C-699D-6D18-250A4716E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1468922"/>
            <a:ext cx="7065034" cy="1325563"/>
          </a:xfrm>
        </p:spPr>
        <p:txBody>
          <a:bodyPr>
            <a:normAutofit/>
          </a:bodyPr>
          <a:lstStyle/>
          <a:p>
            <a:r>
              <a:rPr lang="en-US" altLang="ko-KR" sz="4000" b="1">
                <a:solidFill>
                  <a:srgbClr val="C00000"/>
                </a:solidFill>
              </a:rPr>
              <a:t>Bandwidth affects sample time uncertainty!</a:t>
            </a:r>
            <a:endParaRPr lang="ko-KR" altLang="en-US" sz="40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2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C9FD3-317F-CC41-F99F-B83F61EC3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Analog Characteristic</a:t>
            </a:r>
          </a:p>
        </p:txBody>
      </p:sp>
      <p:pic>
        <p:nvPicPr>
          <p:cNvPr id="5" name="내용 개체 틀 4" descr="스크린샷, 멀티미디어 소프트웨어, 가전용품이(가) 표시된 사진&#10;&#10;자동 생성된 설명">
            <a:extLst>
              <a:ext uri="{FF2B5EF4-FFF2-40B4-BE49-F238E27FC236}">
                <a16:creationId xmlns:a16="http://schemas.microsoft.com/office/drawing/2014/main" id="{FCFF88BB-12F4-C7F0-7D35-7CA9EEED4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84" y="1690688"/>
            <a:ext cx="11654232" cy="3803810"/>
          </a:xfrm>
        </p:spPr>
      </p:pic>
    </p:spTree>
    <p:extLst>
      <p:ext uri="{BB962C8B-B14F-4D97-AF65-F5344CB8AC3E}">
        <p14:creationId xmlns:p14="http://schemas.microsoft.com/office/powerpoint/2010/main" val="20047148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0FDCA-9474-2F62-5702-08E7069ED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7133"/>
            <a:ext cx="10515600" cy="1325563"/>
          </a:xfrm>
        </p:spPr>
        <p:txBody>
          <a:bodyPr/>
          <a:lstStyle/>
          <a:p>
            <a:r>
              <a:rPr lang="en-US" dirty="0"/>
              <a:t>Clock</a:t>
            </a:r>
            <a:r>
              <a:rPr lang="ko-KR" altLang="en-US" dirty="0"/>
              <a:t> </a:t>
            </a:r>
            <a:r>
              <a:rPr lang="en-US" altLang="ko-KR" dirty="0"/>
              <a:t>Skew</a:t>
            </a:r>
            <a:endParaRPr lang="en-US" dirty="0"/>
          </a:p>
        </p:txBody>
      </p:sp>
      <p:pic>
        <p:nvPicPr>
          <p:cNvPr id="7" name="내용 개체 틀 6">
            <a:extLst>
              <a:ext uri="{FF2B5EF4-FFF2-40B4-BE49-F238E27FC236}">
                <a16:creationId xmlns:a16="http://schemas.microsoft.com/office/drawing/2014/main" id="{0B85CF69-D0FE-29BA-444A-D448D3F6FD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637" y="1073020"/>
            <a:ext cx="11628726" cy="5856548"/>
          </a:xfrm>
        </p:spPr>
      </p:pic>
    </p:spTree>
    <p:extLst>
      <p:ext uri="{BB962C8B-B14F-4D97-AF65-F5344CB8AC3E}">
        <p14:creationId xmlns:p14="http://schemas.microsoft.com/office/powerpoint/2010/main" val="2450609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AB5732D-6C70-6EEA-F71E-A601764CF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01A3AFB-FA37-D09B-03E4-B02FB654B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F382AA9-0C15-CEB2-6693-8BD07D655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1380" y="1"/>
            <a:ext cx="13474760" cy="68579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B90C73-D83D-F712-4C9C-83DAE7A957FA}"/>
              </a:ext>
            </a:extLst>
          </p:cNvPr>
          <p:cNvSpPr txBox="1"/>
          <p:nvPr/>
        </p:nvSpPr>
        <p:spPr>
          <a:xfrm rot="5400000">
            <a:off x="-408682" y="2321847"/>
            <a:ext cx="162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  <a:highlight>
                  <a:srgbClr val="000000"/>
                </a:highlight>
              </a:rPr>
              <a:t>10GHz 270˚</a:t>
            </a:r>
            <a:endParaRPr lang="ko-KR" altLang="en-US">
              <a:solidFill>
                <a:srgbClr val="FFFF00"/>
              </a:solidFill>
              <a:highlight>
                <a:srgbClr val="0000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4B025A-7668-F9B1-B1F0-A23DC81A89EF}"/>
              </a:ext>
            </a:extLst>
          </p:cNvPr>
          <p:cNvSpPr txBox="1"/>
          <p:nvPr/>
        </p:nvSpPr>
        <p:spPr>
          <a:xfrm rot="5400000">
            <a:off x="228154" y="2295341"/>
            <a:ext cx="15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  <a:highlight>
                  <a:srgbClr val="000000"/>
                </a:highlight>
              </a:rPr>
              <a:t>10GHz 180˚</a:t>
            </a:r>
            <a:endParaRPr lang="ko-KR" altLang="en-US">
              <a:solidFill>
                <a:srgbClr val="FFFF00"/>
              </a:solidFill>
              <a:highlight>
                <a:srgbClr val="0000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D64D29-151C-B723-09FA-87CFB6AF7CBD}"/>
              </a:ext>
            </a:extLst>
          </p:cNvPr>
          <p:cNvSpPr txBox="1"/>
          <p:nvPr/>
        </p:nvSpPr>
        <p:spPr>
          <a:xfrm rot="5400000">
            <a:off x="744307" y="2325967"/>
            <a:ext cx="1639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  <a:highlight>
                  <a:srgbClr val="000000"/>
                </a:highlight>
              </a:rPr>
              <a:t>10GHz 90˚</a:t>
            </a:r>
            <a:endParaRPr lang="ko-KR" altLang="en-US">
              <a:solidFill>
                <a:srgbClr val="FFFF00"/>
              </a:solidFill>
              <a:highlight>
                <a:srgbClr val="0000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40C90C-50BD-6E32-8D76-78B0986EA511}"/>
              </a:ext>
            </a:extLst>
          </p:cNvPr>
          <p:cNvSpPr txBox="1"/>
          <p:nvPr/>
        </p:nvSpPr>
        <p:spPr>
          <a:xfrm rot="5400000">
            <a:off x="1342498" y="2325967"/>
            <a:ext cx="1639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  <a:highlight>
                  <a:srgbClr val="000000"/>
                </a:highlight>
              </a:rPr>
              <a:t>10GHz 0˚</a:t>
            </a:r>
            <a:endParaRPr lang="ko-KR" altLang="en-US">
              <a:solidFill>
                <a:srgbClr val="FFFF00"/>
              </a:solidFill>
              <a:highlight>
                <a:srgbClr val="0000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D817E3-7C99-7136-247B-592506F5E2EC}"/>
              </a:ext>
            </a:extLst>
          </p:cNvPr>
          <p:cNvSpPr txBox="1"/>
          <p:nvPr/>
        </p:nvSpPr>
        <p:spPr>
          <a:xfrm>
            <a:off x="6543872" y="3615335"/>
            <a:ext cx="3514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>
                <a:solidFill>
                  <a:srgbClr val="FFFF00"/>
                </a:solidFill>
                <a:highlight>
                  <a:srgbClr val="FF0000"/>
                </a:highlight>
              </a:rPr>
              <a:t>5GHz, 1024 Samples</a:t>
            </a:r>
            <a:endParaRPr lang="ko-KR" altLang="en-US" sz="2800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0B8B4F-CC09-4E7D-583E-4A44BA7B42DD}"/>
              </a:ext>
            </a:extLst>
          </p:cNvPr>
          <p:cNvSpPr txBox="1"/>
          <p:nvPr/>
        </p:nvSpPr>
        <p:spPr>
          <a:xfrm>
            <a:off x="610872" y="5043832"/>
            <a:ext cx="1351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  <a:highlight>
                  <a:srgbClr val="FF0000"/>
                </a:highlight>
              </a:rPr>
              <a:t>64 Samples</a:t>
            </a:r>
            <a:endParaRPr lang="ko-KR" altLang="en-US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55661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그림 42">
            <a:extLst>
              <a:ext uri="{FF2B5EF4-FFF2-40B4-BE49-F238E27FC236}">
                <a16:creationId xmlns:a16="http://schemas.microsoft.com/office/drawing/2014/main" id="{8F537911-2899-ACB5-B0F0-DB3FA9FBA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636" y="0"/>
            <a:ext cx="558501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4C34AD-11EA-505C-9129-6AA8AA4AF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9956"/>
            <a:ext cx="10515600" cy="1325563"/>
          </a:xfrm>
        </p:spPr>
        <p:txBody>
          <a:bodyPr/>
          <a:lstStyle/>
          <a:p>
            <a:r>
              <a:rPr lang="en-US"/>
              <a:t>2. Signal Entry</a:t>
            </a:r>
          </a:p>
        </p:txBody>
      </p:sp>
      <p:pic>
        <p:nvPicPr>
          <p:cNvPr id="6" name="그림 5" descr="텍스트, 도표, 폰트, 스크린샷이(가) 표시된 사진&#10;&#10;자동 생성된 설명">
            <a:extLst>
              <a:ext uri="{FF2B5EF4-FFF2-40B4-BE49-F238E27FC236}">
                <a16:creationId xmlns:a16="http://schemas.microsoft.com/office/drawing/2014/main" id="{8CA22A32-3FDF-B1DF-AF5E-6368010FE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7" y="2078181"/>
            <a:ext cx="5717641" cy="32970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3372A1-56C4-F923-ACA0-040D29D3D434}"/>
              </a:ext>
            </a:extLst>
          </p:cNvPr>
          <p:cNvSpPr txBox="1"/>
          <p:nvPr/>
        </p:nvSpPr>
        <p:spPr>
          <a:xfrm>
            <a:off x="1025237" y="1607250"/>
            <a:ext cx="2630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0000"/>
                </a:solidFill>
              </a:rPr>
              <a:t>Onboard Components</a:t>
            </a:r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33BBACE2-75CE-E201-699D-C14F98A977D6}"/>
              </a:ext>
            </a:extLst>
          </p:cNvPr>
          <p:cNvSpPr/>
          <p:nvPr/>
        </p:nvSpPr>
        <p:spPr>
          <a:xfrm>
            <a:off x="1976582" y="1976582"/>
            <a:ext cx="1357745" cy="2623127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813250-FA9D-BF01-4CA2-87D213F6FBCF}"/>
              </a:ext>
            </a:extLst>
          </p:cNvPr>
          <p:cNvSpPr txBox="1"/>
          <p:nvPr/>
        </p:nvSpPr>
        <p:spPr>
          <a:xfrm>
            <a:off x="3495636" y="1358851"/>
            <a:ext cx="2630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chemeClr val="accent3"/>
                </a:solidFill>
              </a:rPr>
              <a:t>Equiv. of</a:t>
            </a:r>
          </a:p>
          <a:p>
            <a:r>
              <a:rPr lang="en-US" altLang="ko-KR">
                <a:solidFill>
                  <a:schemeClr val="accent3"/>
                </a:solidFill>
              </a:rPr>
              <a:t>Wire Bond + Pad + ESD</a:t>
            </a:r>
            <a:endParaRPr lang="ko-KR" altLang="en-US">
              <a:solidFill>
                <a:schemeClr val="accent3"/>
              </a:solidFill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7B2E967C-7B73-3F03-569F-F5FEB1C0731D}"/>
              </a:ext>
            </a:extLst>
          </p:cNvPr>
          <p:cNvSpPr/>
          <p:nvPr/>
        </p:nvSpPr>
        <p:spPr>
          <a:xfrm>
            <a:off x="3452974" y="1976583"/>
            <a:ext cx="1357745" cy="1884218"/>
          </a:xfrm>
          <a:prstGeom prst="rect">
            <a:avLst/>
          </a:prstGeom>
          <a:noFill/>
          <a:ln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DB11C6-D60D-FF70-3517-47413F283006}"/>
              </a:ext>
            </a:extLst>
          </p:cNvPr>
          <p:cNvSpPr txBox="1"/>
          <p:nvPr/>
        </p:nvSpPr>
        <p:spPr>
          <a:xfrm>
            <a:off x="5562366" y="4230377"/>
            <a:ext cx="174869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chemeClr val="accent1">
                    <a:lumMod val="60000"/>
                    <a:lumOff val="40000"/>
                  </a:schemeClr>
                </a:solidFill>
              </a:rPr>
              <a:t>Custom Wire Bond Pad,</a:t>
            </a:r>
          </a:p>
          <a:p>
            <a:r>
              <a:rPr lang="en-US" altLang="ko-KR">
                <a:solidFill>
                  <a:schemeClr val="accent1">
                    <a:lumMod val="60000"/>
                    <a:lumOff val="40000"/>
                  </a:schemeClr>
                </a:solidFill>
              </a:rPr>
              <a:t>90</a:t>
            </a:r>
            <a:r>
              <a:rPr lang="el-GR" altLang="ko-KR">
                <a:solidFill>
                  <a:schemeClr val="accent1">
                    <a:lumMod val="60000"/>
                    <a:lumOff val="40000"/>
                  </a:schemeClr>
                </a:solidFill>
              </a:rPr>
              <a:t>μ</a:t>
            </a:r>
            <a:r>
              <a:rPr lang="en-US" altLang="ko-KR">
                <a:solidFill>
                  <a:schemeClr val="accent1">
                    <a:lumMod val="60000"/>
                    <a:lumOff val="40000"/>
                  </a:schemeClr>
                </a:solidFill>
              </a:rPr>
              <a:t>m×70</a:t>
            </a:r>
            <a:r>
              <a:rPr lang="el-GR" altLang="ko-KR">
                <a:solidFill>
                  <a:schemeClr val="accent1">
                    <a:lumMod val="60000"/>
                    <a:lumOff val="40000"/>
                  </a:schemeClr>
                </a:solidFill>
              </a:rPr>
              <a:t> μ</a:t>
            </a:r>
            <a:r>
              <a:rPr lang="en-US" altLang="ko-KR">
                <a:solidFill>
                  <a:schemeClr val="accent1">
                    <a:lumMod val="60000"/>
                    <a:lumOff val="40000"/>
                  </a:schemeClr>
                </a:solidFill>
              </a:rPr>
              <a:t>m</a:t>
            </a:r>
          </a:p>
          <a:p>
            <a:r>
              <a:rPr lang="en-US" altLang="ko-KR">
                <a:solidFill>
                  <a:schemeClr val="accent1">
                    <a:lumMod val="60000"/>
                    <a:lumOff val="40000"/>
                  </a:schemeClr>
                </a:solidFill>
              </a:rPr>
              <a:t>(Pitch 100</a:t>
            </a:r>
            <a:r>
              <a:rPr lang="el-GR" altLang="ko-KR">
                <a:solidFill>
                  <a:schemeClr val="accent1">
                    <a:lumMod val="60000"/>
                    <a:lumOff val="40000"/>
                  </a:schemeClr>
                </a:solidFill>
              </a:rPr>
              <a:t> μ</a:t>
            </a:r>
            <a:r>
              <a:rPr lang="en-US" altLang="ko-KR">
                <a:solidFill>
                  <a:schemeClr val="accent1">
                    <a:lumMod val="60000"/>
                    <a:lumOff val="40000"/>
                  </a:schemeClr>
                </a:solidFill>
              </a:rPr>
              <a:t>m)</a:t>
            </a:r>
          </a:p>
        </p:txBody>
      </p: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72EBEA5C-3F55-0D1C-4BE8-3D7E122D1BFF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7311056" y="4830542"/>
            <a:ext cx="503834" cy="93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379E845-5CC1-72D6-7401-9343FAFE0211}"/>
              </a:ext>
            </a:extLst>
          </p:cNvPr>
          <p:cNvSpPr txBox="1"/>
          <p:nvPr/>
        </p:nvSpPr>
        <p:spPr>
          <a:xfrm>
            <a:off x="5153890" y="3316360"/>
            <a:ext cx="215716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chemeClr val="accent1">
                    <a:lumMod val="60000"/>
                    <a:lumOff val="40000"/>
                  </a:schemeClr>
                </a:solidFill>
              </a:rPr>
              <a:t>Analog/Digital</a:t>
            </a:r>
          </a:p>
          <a:p>
            <a:r>
              <a:rPr lang="en-US" altLang="ko-KR">
                <a:solidFill>
                  <a:schemeClr val="accent1">
                    <a:lumMod val="60000"/>
                    <a:lumOff val="40000"/>
                  </a:schemeClr>
                </a:solidFill>
              </a:rPr>
              <a:t>Domain Separation</a:t>
            </a:r>
            <a:endParaRPr lang="ko-KR" alt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A49A776F-D384-EB98-8EA3-AA00B9272384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7311055" y="3639526"/>
            <a:ext cx="2280620" cy="9856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3A7D4F1-BDCE-F4B8-36B2-342D4322BC2B}"/>
              </a:ext>
            </a:extLst>
          </p:cNvPr>
          <p:cNvSpPr txBox="1"/>
          <p:nvPr/>
        </p:nvSpPr>
        <p:spPr>
          <a:xfrm>
            <a:off x="5948218" y="421130"/>
            <a:ext cx="136283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chemeClr val="accent1">
                    <a:lumMod val="60000"/>
                    <a:lumOff val="40000"/>
                  </a:schemeClr>
                </a:solidFill>
              </a:rPr>
              <a:t>ESD Device</a:t>
            </a:r>
            <a:endParaRPr lang="ko-KR" alt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5" name="직선 화살표 연결선 24">
            <a:extLst>
              <a:ext uri="{FF2B5EF4-FFF2-40B4-BE49-F238E27FC236}">
                <a16:creationId xmlns:a16="http://schemas.microsoft.com/office/drawing/2014/main" id="{673D5D41-B5B6-9A29-2887-C05AEDFE64DB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7311055" y="605796"/>
            <a:ext cx="533636" cy="564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059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85E6BB-7294-EE95-77FC-C0AA070F5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448" y="2185629"/>
            <a:ext cx="8807376" cy="4398284"/>
          </a:xfrm>
          <a:prstGeom prst="rect">
            <a:avLst/>
          </a:prstGeom>
        </p:spPr>
      </p:pic>
      <p:pic>
        <p:nvPicPr>
          <p:cNvPr id="11" name="그림 10" descr="텍스트, 도표, 폰트, 라인이(가) 표시된 사진&#10;&#10;자동 생성된 설명">
            <a:extLst>
              <a:ext uri="{FF2B5EF4-FFF2-40B4-BE49-F238E27FC236}">
                <a16:creationId xmlns:a16="http://schemas.microsoft.com/office/drawing/2014/main" id="{BBCE7B8F-6FB5-18E0-9AF6-5775C5A1E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" y="3116694"/>
            <a:ext cx="2702278" cy="33976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6E8AD9-3B61-DAFE-56D0-C0CEBF518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45" y="-115166"/>
            <a:ext cx="10515600" cy="1325563"/>
          </a:xfrm>
        </p:spPr>
        <p:txBody>
          <a:bodyPr/>
          <a:lstStyle/>
          <a:p>
            <a:r>
              <a:rPr lang="en-US"/>
              <a:t>3. Input Source Follower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6C3E2-7DC7-0BE9-3F75-9324BA068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945" y="1000413"/>
            <a:ext cx="11960820" cy="1000702"/>
          </a:xfrm>
        </p:spPr>
        <p:txBody>
          <a:bodyPr>
            <a:noAutofit/>
          </a:bodyPr>
          <a:lstStyle/>
          <a:p>
            <a:r>
              <a:rPr lang="en-US"/>
              <a:t>5 source followers</a:t>
            </a:r>
          </a:p>
          <a:p>
            <a:r>
              <a:rPr lang="en-US"/>
              <a:t>4 for each fast SCA column(4GHz BW), 1 for the slow SCA bank(1.5GHz BW)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E2B1A9-0E82-B73E-A9C4-86DC00401567}"/>
              </a:ext>
            </a:extLst>
          </p:cNvPr>
          <p:cNvSpPr txBox="1"/>
          <p:nvPr/>
        </p:nvSpPr>
        <p:spPr>
          <a:xfrm>
            <a:off x="8986981" y="2325976"/>
            <a:ext cx="2844801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</a:rPr>
              <a:t>Line(Signal To Capacitors)</a:t>
            </a:r>
            <a:endParaRPr lang="ko-KR" altLang="en-US">
              <a:solidFill>
                <a:srgbClr val="FFFF00"/>
              </a:solidFill>
            </a:endParaRPr>
          </a:p>
        </p:txBody>
      </p: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6DA1437D-6F52-3959-28B4-6B2F26B65A8A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8709891" y="2510642"/>
            <a:ext cx="277090" cy="847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0198682-5E5F-EA31-562C-1E6E38004860}"/>
              </a:ext>
            </a:extLst>
          </p:cNvPr>
          <p:cNvSpPr txBox="1"/>
          <p:nvPr/>
        </p:nvSpPr>
        <p:spPr>
          <a:xfrm>
            <a:off x="4867565" y="3429000"/>
            <a:ext cx="181956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  <a:highlight>
                  <a:srgbClr val="FF0000"/>
                </a:highlight>
              </a:rPr>
              <a:t>MN1(1</a:t>
            </a:r>
            <a:r>
              <a:rPr lang="el-GR" altLang="ko-KR">
                <a:solidFill>
                  <a:srgbClr val="FFFF00"/>
                </a:solidFill>
                <a:highlight>
                  <a:srgbClr val="FF0000"/>
                </a:highlight>
              </a:rPr>
              <a:t>μ</a:t>
            </a:r>
            <a:r>
              <a:rPr lang="en-US" altLang="ko-KR">
                <a:solidFill>
                  <a:srgbClr val="FFFF00"/>
                </a:solidFill>
                <a:highlight>
                  <a:srgbClr val="FF0000"/>
                </a:highlight>
              </a:rPr>
              <a:t>m×32)</a:t>
            </a:r>
            <a:endParaRPr lang="ko-KR" altLang="en-US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9585D568-C977-DCFD-8E88-DCF2943A1171}"/>
              </a:ext>
            </a:extLst>
          </p:cNvPr>
          <p:cNvCxnSpPr>
            <a:cxnSpLocks/>
          </p:cNvCxnSpPr>
          <p:nvPr/>
        </p:nvCxnSpPr>
        <p:spPr>
          <a:xfrm flipH="1">
            <a:off x="5183931" y="6330661"/>
            <a:ext cx="355601" cy="3672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5E4464E-C00A-CE14-1649-8AC5B957F95B}"/>
              </a:ext>
            </a:extLst>
          </p:cNvPr>
          <p:cNvSpPr txBox="1"/>
          <p:nvPr/>
        </p:nvSpPr>
        <p:spPr>
          <a:xfrm>
            <a:off x="6541888" y="4400029"/>
            <a:ext cx="72043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FF00"/>
                </a:solidFill>
                <a:highlight>
                  <a:srgbClr val="FF0000"/>
                </a:highlight>
              </a:rPr>
              <a:t>MN2</a:t>
            </a:r>
            <a:endParaRPr lang="ko-KR" altLang="en-US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B5BF2990-9D77-C9E8-27A8-5E8B7119B009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6902107" y="4255657"/>
            <a:ext cx="184729" cy="1443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그림 23">
            <a:extLst>
              <a:ext uri="{FF2B5EF4-FFF2-40B4-BE49-F238E27FC236}">
                <a16:creationId xmlns:a16="http://schemas.microsoft.com/office/drawing/2014/main" id="{FDA85D35-889D-57F4-E42F-E07F04880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273" y="134501"/>
            <a:ext cx="3576782" cy="1229218"/>
          </a:xfrm>
          <a:prstGeom prst="rect">
            <a:avLst/>
          </a:prstGeom>
        </p:spPr>
      </p:pic>
      <p:sp>
        <p:nvSpPr>
          <p:cNvPr id="25" name="직사각형 24">
            <a:extLst>
              <a:ext uri="{FF2B5EF4-FFF2-40B4-BE49-F238E27FC236}">
                <a16:creationId xmlns:a16="http://schemas.microsoft.com/office/drawing/2014/main" id="{03A9F0AB-4959-D890-2B69-ED36F7B79A49}"/>
              </a:ext>
            </a:extLst>
          </p:cNvPr>
          <p:cNvSpPr/>
          <p:nvPr/>
        </p:nvSpPr>
        <p:spPr>
          <a:xfrm>
            <a:off x="8709891" y="681135"/>
            <a:ext cx="163521" cy="1463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CFC5CC21-FB87-2138-FA92-C90B6084BEF2}"/>
              </a:ext>
            </a:extLst>
          </p:cNvPr>
          <p:cNvCxnSpPr/>
          <p:nvPr/>
        </p:nvCxnSpPr>
        <p:spPr>
          <a:xfrm flipV="1">
            <a:off x="3397448" y="827495"/>
            <a:ext cx="5312443" cy="13465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3966E3EA-626A-807C-8FF0-189DAD41ECF9}"/>
              </a:ext>
            </a:extLst>
          </p:cNvPr>
          <p:cNvCxnSpPr>
            <a:cxnSpLocks/>
          </p:cNvCxnSpPr>
          <p:nvPr/>
        </p:nvCxnSpPr>
        <p:spPr>
          <a:xfrm>
            <a:off x="8873412" y="839091"/>
            <a:ext cx="3318588" cy="13349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510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A1DA1DB3-87BF-B184-F350-2F7418990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5527"/>
            <a:ext cx="9797032" cy="516499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F93F84A7-2D1A-C327-D237-7C5E392B9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629143" y="372217"/>
            <a:ext cx="3622593" cy="49339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46B0B7-4097-E1A7-799E-27FFA4172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Sampling Switch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3F0E36-F6F7-3FEF-A135-0408F771E2FA}"/>
              </a:ext>
            </a:extLst>
          </p:cNvPr>
          <p:cNvSpPr txBox="1"/>
          <p:nvPr/>
        </p:nvSpPr>
        <p:spPr>
          <a:xfrm>
            <a:off x="7204361" y="1690688"/>
            <a:ext cx="179185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FF00"/>
                </a:solidFill>
                <a:highlight>
                  <a:srgbClr val="FF0000"/>
                </a:highlight>
              </a:rPr>
              <a:t>SIGNAL</a:t>
            </a:r>
            <a:endParaRPr lang="ko-KR" altLang="en-US" dirty="0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B4F30E-3663-176D-E76C-82E932FF0F67}"/>
              </a:ext>
            </a:extLst>
          </p:cNvPr>
          <p:cNvSpPr txBox="1"/>
          <p:nvPr/>
        </p:nvSpPr>
        <p:spPr>
          <a:xfrm>
            <a:off x="7943271" y="3978752"/>
            <a:ext cx="11845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FF00"/>
                </a:solidFill>
                <a:highlight>
                  <a:srgbClr val="FF0000"/>
                </a:highlight>
              </a:rPr>
              <a:t>Capacitor</a:t>
            </a:r>
            <a:endParaRPr lang="ko-KR" altLang="en-US" dirty="0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4CB331-2BC4-5225-A851-A11F0D152B4A}"/>
              </a:ext>
            </a:extLst>
          </p:cNvPr>
          <p:cNvSpPr txBox="1"/>
          <p:nvPr/>
        </p:nvSpPr>
        <p:spPr>
          <a:xfrm>
            <a:off x="10826174" y="3718690"/>
            <a:ext cx="136582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dirty="0" err="1">
                <a:solidFill>
                  <a:srgbClr val="FFFF00"/>
                </a:solidFill>
                <a:highlight>
                  <a:srgbClr val="FF0000"/>
                </a:highlight>
              </a:rPr>
              <a:t>gn</a:t>
            </a:r>
            <a:r>
              <a:rPr lang="en-US" altLang="ko-KR" dirty="0">
                <a:solidFill>
                  <a:srgbClr val="FFFF00"/>
                </a:solidFill>
                <a:highlight>
                  <a:srgbClr val="FF0000"/>
                </a:highlight>
              </a:rPr>
              <a:t>(Control)</a:t>
            </a:r>
            <a:endParaRPr lang="ko-KR" altLang="en-US" dirty="0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5CB4C3AD-11A1-D768-54BA-23B244274803}"/>
              </a:ext>
            </a:extLst>
          </p:cNvPr>
          <p:cNvSpPr/>
          <p:nvPr/>
        </p:nvSpPr>
        <p:spPr>
          <a:xfrm>
            <a:off x="4498109" y="2715491"/>
            <a:ext cx="1163782" cy="1524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C92BC4-80CA-833D-5114-C5B533910E88}"/>
              </a:ext>
            </a:extLst>
          </p:cNvPr>
          <p:cNvSpPr txBox="1"/>
          <p:nvPr/>
        </p:nvSpPr>
        <p:spPr>
          <a:xfrm>
            <a:off x="10450071" y="1413688"/>
            <a:ext cx="159964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FFFF00"/>
                </a:solidFill>
                <a:highlight>
                  <a:srgbClr val="FF0000"/>
                </a:highlight>
              </a:rPr>
              <a:t>Thick Oxide</a:t>
            </a:r>
            <a:endParaRPr lang="ko-KR" altLang="en-US" sz="1400" dirty="0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01000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B0B7-4097-E1A7-799E-27FFA4172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Sampling Switch</a:t>
            </a:r>
          </a:p>
        </p:txBody>
      </p:sp>
      <p:graphicFrame>
        <p:nvGraphicFramePr>
          <p:cNvPr id="6" name="표 4">
            <a:extLst>
              <a:ext uri="{FF2B5EF4-FFF2-40B4-BE49-F238E27FC236}">
                <a16:creationId xmlns:a16="http://schemas.microsoft.com/office/drawing/2014/main" id="{A1C0E67D-CECD-189B-1812-755292072B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9757622"/>
              </p:ext>
            </p:extLst>
          </p:nvPr>
        </p:nvGraphicFramePr>
        <p:xfrm>
          <a:off x="838200" y="1358584"/>
          <a:ext cx="10515600" cy="329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404554027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24996765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76070103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1497930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48033769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53536573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98360661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33666362"/>
                    </a:ext>
                  </a:extLst>
                </a:gridCol>
              </a:tblGrid>
              <a:tr h="659192"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err="1"/>
                        <a:t>Cmos</a:t>
                      </a:r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Cmos-2.5v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err="1"/>
                        <a:t>Cmos-lvt</a:t>
                      </a:r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err="1"/>
                        <a:t>Nmos</a:t>
                      </a:r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Nmos-2.5v</a:t>
                      </a:r>
                      <a:endParaRPr lang="ko-KR" alt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err="1"/>
                        <a:t>Nmos-lvt</a:t>
                      </a:r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err="1"/>
                        <a:t>Nmos-hvt</a:t>
                      </a:r>
                      <a:endParaRPr lang="ko-KR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0177194"/>
                  </a:ext>
                </a:extLst>
              </a:tr>
              <a:tr h="65919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V Range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1.2v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2.5v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1.2v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&lt;1.2v*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&lt;2.5v*</a:t>
                      </a:r>
                      <a:endParaRPr lang="ko-KR" alt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&lt;1.2v*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&lt;1.2v*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3774083"/>
                  </a:ext>
                </a:extLst>
              </a:tr>
              <a:tr h="65919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Cutoff Freq**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0.6GHz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3.4GHz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2.3GHz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1GHz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6GHz</a:t>
                      </a:r>
                      <a:endParaRPr lang="ko-KR" alt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3.4GHz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&lt;0.1GHz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1894707"/>
                  </a:ext>
                </a:extLst>
              </a:tr>
              <a:tr h="65919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Length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60n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280n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60n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60n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280n</a:t>
                      </a:r>
                      <a:endParaRPr lang="ko-KR" alt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60n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60n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5070746"/>
                  </a:ext>
                </a:extLst>
              </a:tr>
              <a:tr h="65919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Hold Time****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68ns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&gt;10us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1.7ns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71ns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&gt;20us</a:t>
                      </a:r>
                      <a:endParaRPr lang="ko-KR" alt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2.6ns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2us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879463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C463769-4DD8-4DC0-0799-C0C09CE86821}"/>
              </a:ext>
            </a:extLst>
          </p:cNvPr>
          <p:cNvSpPr txBox="1"/>
          <p:nvPr/>
        </p:nvSpPr>
        <p:spPr>
          <a:xfrm>
            <a:off x="838199" y="5615478"/>
            <a:ext cx="8593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*Higher impedance as the signal voltage reaches </a:t>
            </a:r>
            <a:r>
              <a:rPr lang="en-US" altLang="ko-KR" dirty="0" err="1"/>
              <a:t>vdd</a:t>
            </a:r>
            <a:r>
              <a:rPr lang="en-US" altLang="ko-KR" dirty="0"/>
              <a:t>, noticeable at V&gt;0.6vdd </a:t>
            </a:r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E424C3-C70E-D732-04B9-5E8DB84EDFC5}"/>
              </a:ext>
            </a:extLst>
          </p:cNvPr>
          <p:cNvSpPr txBox="1"/>
          <p:nvPr/>
        </p:nvSpPr>
        <p:spPr>
          <a:xfrm>
            <a:off x="838200" y="5957227"/>
            <a:ext cx="7031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**(Capacitor V Amplitude / Signal V Amplitude) reaches 0.7. ss corner, 0.1V amplitude , DC bias = 0.5vdd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65A556-03E2-6934-63BE-225CDF5F5347}"/>
              </a:ext>
            </a:extLst>
          </p:cNvPr>
          <p:cNvSpPr txBox="1"/>
          <p:nvPr/>
        </p:nvSpPr>
        <p:spPr>
          <a:xfrm>
            <a:off x="9347562" y="5615478"/>
            <a:ext cx="2844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****ff corner, 10% decay after sampling </a:t>
            </a:r>
            <a:r>
              <a:rPr lang="en-US" altLang="ko-KR" dirty="0" err="1"/>
              <a:t>vdd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96953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538E2-E597-A93C-D840-CB03481A3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Sampling Capacitor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016E9D43-4441-8CBF-A6D4-7065E6977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19" y="3602182"/>
            <a:ext cx="12195520" cy="32558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134F66-572C-956A-DB94-CE2CAD4355C0}"/>
              </a:ext>
            </a:extLst>
          </p:cNvPr>
          <p:cNvSpPr txBox="1"/>
          <p:nvPr/>
        </p:nvSpPr>
        <p:spPr>
          <a:xfrm>
            <a:off x="5070761" y="3761509"/>
            <a:ext cx="179185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FF00"/>
                </a:solidFill>
                <a:highlight>
                  <a:srgbClr val="FF0000"/>
                </a:highlight>
              </a:rPr>
              <a:t>NWELL(2.5V)</a:t>
            </a:r>
            <a:endParaRPr lang="ko-KR" altLang="en-US" dirty="0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384D17-04F2-DAD1-4866-32318DF874E2}"/>
              </a:ext>
            </a:extLst>
          </p:cNvPr>
          <p:cNvSpPr txBox="1"/>
          <p:nvPr/>
        </p:nvSpPr>
        <p:spPr>
          <a:xfrm>
            <a:off x="8691419" y="3946175"/>
            <a:ext cx="167178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FF00"/>
                </a:solidFill>
                <a:highlight>
                  <a:srgbClr val="FF0000"/>
                </a:highlight>
              </a:rPr>
              <a:t>AGND SHIELD</a:t>
            </a:r>
            <a:endParaRPr lang="ko-KR" altLang="en-US" dirty="0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83FCA1-C144-082F-B8A2-F88B94582523}"/>
              </a:ext>
            </a:extLst>
          </p:cNvPr>
          <p:cNvSpPr txBox="1"/>
          <p:nvPr/>
        </p:nvSpPr>
        <p:spPr>
          <a:xfrm>
            <a:off x="11178309" y="4860759"/>
            <a:ext cx="1013691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FF00"/>
                </a:solidFill>
                <a:highlight>
                  <a:srgbClr val="FF0000"/>
                </a:highlight>
              </a:rPr>
              <a:t>POLY</a:t>
            </a:r>
          </a:p>
          <a:p>
            <a:r>
              <a:rPr lang="en-US" altLang="ko-KR" dirty="0">
                <a:solidFill>
                  <a:srgbClr val="FFFF00"/>
                </a:solidFill>
                <a:highlight>
                  <a:srgbClr val="FF0000"/>
                </a:highlight>
              </a:rPr>
              <a:t>SHIELD</a:t>
            </a:r>
          </a:p>
          <a:p>
            <a:r>
              <a:rPr lang="en-US" altLang="ko-KR" dirty="0">
                <a:solidFill>
                  <a:srgbClr val="FFFF00"/>
                </a:solidFill>
                <a:highlight>
                  <a:srgbClr val="FF0000"/>
                </a:highlight>
              </a:rPr>
              <a:t>(2.5V)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DB2582-B6DE-327F-276D-4C9BAB3D63D6}"/>
              </a:ext>
            </a:extLst>
          </p:cNvPr>
          <p:cNvSpPr txBox="1"/>
          <p:nvPr/>
        </p:nvSpPr>
        <p:spPr>
          <a:xfrm rot="16200000">
            <a:off x="2022766" y="5313188"/>
            <a:ext cx="167178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FF00"/>
                </a:solidFill>
                <a:highlight>
                  <a:srgbClr val="FF0000"/>
                </a:highlight>
              </a:rPr>
              <a:t>AGND SHIELD</a:t>
            </a:r>
            <a:endParaRPr lang="ko-KR" altLang="en-US" dirty="0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5EBC76-DB3C-389B-E1ED-742155015F98}"/>
              </a:ext>
            </a:extLst>
          </p:cNvPr>
          <p:cNvSpPr txBox="1"/>
          <p:nvPr/>
        </p:nvSpPr>
        <p:spPr>
          <a:xfrm>
            <a:off x="6169891" y="5309754"/>
            <a:ext cx="364836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FF00"/>
                </a:solidFill>
                <a:highlight>
                  <a:srgbClr val="FF0000"/>
                </a:highlight>
              </a:rPr>
              <a:t>35fF Metal-Oxide-Metal, M1-M7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98493476-1C97-36FE-912F-27180D430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455" y="0"/>
            <a:ext cx="4157110" cy="336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531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39</Slides>
  <Notes>12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PSEC5 Technical Review</vt:lpstr>
      <vt:lpstr>Introduction</vt:lpstr>
      <vt:lpstr>Table of Contents</vt:lpstr>
      <vt:lpstr>PowerPoint Presentation</vt:lpstr>
      <vt:lpstr>2. Signal Entry</vt:lpstr>
      <vt:lpstr>3. Input Source Follower</vt:lpstr>
      <vt:lpstr>3. Sampling Switch</vt:lpstr>
      <vt:lpstr>3. Sampling Switch</vt:lpstr>
      <vt:lpstr>4. Sampling Capacitor</vt:lpstr>
      <vt:lpstr>5. Output Source Followers</vt:lpstr>
      <vt:lpstr>PowerPoint Presentation</vt:lpstr>
      <vt:lpstr>PowerPoint Presentation</vt:lpstr>
      <vt:lpstr>6. Controlling Sampling Switch</vt:lpstr>
      <vt:lpstr>PowerPoint Presentation</vt:lpstr>
      <vt:lpstr>PowerPoint Presentation</vt:lpstr>
      <vt:lpstr>8. Discriminator</vt:lpstr>
      <vt:lpstr>7. Clock Distribution</vt:lpstr>
      <vt:lpstr>PowerPoint Presentation</vt:lpstr>
      <vt:lpstr>PowerPoint Presentation</vt:lpstr>
      <vt:lpstr>PowerPoint Presentation</vt:lpstr>
      <vt:lpstr>8. Power Distribution &amp; Consumption</vt:lpstr>
      <vt:lpstr>8. SPI Communication</vt:lpstr>
      <vt:lpstr>Schematic</vt:lpstr>
      <vt:lpstr>PowerPoint Presentation</vt:lpstr>
      <vt:lpstr>PowerPoint Presentation</vt:lpstr>
      <vt:lpstr>Time Analysis</vt:lpstr>
      <vt:lpstr>PowerPoint Presentation</vt:lpstr>
      <vt:lpstr>PowerPoint Presentation</vt:lpstr>
      <vt:lpstr>Executive Session</vt:lpstr>
      <vt:lpstr>Executive Session</vt:lpstr>
      <vt:lpstr>Executive Session</vt:lpstr>
      <vt:lpstr>Supplementary Slides</vt:lpstr>
      <vt:lpstr>PowerPoint Presentation</vt:lpstr>
      <vt:lpstr>Analog BW</vt:lpstr>
      <vt:lpstr>Point 2. Sampling Jitter</vt:lpstr>
      <vt:lpstr>PowerPoint Presentation</vt:lpstr>
      <vt:lpstr>Bandwidth affects sample time uncertainty!</vt:lpstr>
      <vt:lpstr>Output Analog Characteristic</vt:lpstr>
      <vt:lpstr>Clock Skew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PSEC5 Technical Review</dc:title>
  <dc:creator>jinseo park</dc:creator>
  <cp:revision>52</cp:revision>
  <dcterms:created xsi:type="dcterms:W3CDTF">2024-07-11T15:21:30Z</dcterms:created>
  <dcterms:modified xsi:type="dcterms:W3CDTF">2024-07-18T16:11:12Z</dcterms:modified>
</cp:coreProperties>
</file>